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함초롬바탕" panose="02030604000101010101" pitchFamily="18" charset="-127"/>
      <p:regular r:id="rId24"/>
      <p:bold r:id="rId25"/>
    </p:embeddedFont>
    <p:embeddedFont>
      <p:font typeface="휴먼아미체" panose="02030504000101010101" pitchFamily="18" charset="-127"/>
      <p:regular r:id="rId26"/>
    </p:embeddedFont>
    <p:embeddedFont>
      <p:font typeface="Brush Script MT" panose="03060802040406070304" pitchFamily="66" charset="0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1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바탕" panose="02030604000101010101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바탕" panose="02030604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바탕" panose="02030604000101010101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함초롬바탕" panose="02030604000101010101" pitchFamily="18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함초롬바탕" panose="02030604000101010101" pitchFamily="18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함초롬바탕" panose="0203060400010101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함초롬바탕" panose="0203060400010101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함초롬바탕" panose="0203060400010101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함초롬바탕" panose="0203060400010101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8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.xls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75708" y="-2383592"/>
            <a:ext cx="4767184" cy="476718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986615" y="1028700"/>
            <a:ext cx="6130587" cy="8355144"/>
          </a:xfrm>
          <a:custGeom>
            <a:avLst/>
            <a:gdLst/>
            <a:ahLst/>
            <a:cxnLst/>
            <a:rect l="l" t="t" r="r" b="b"/>
            <a:pathLst>
              <a:path w="6130587" h="8355144">
                <a:moveTo>
                  <a:pt x="0" y="0"/>
                </a:moveTo>
                <a:lnTo>
                  <a:pt x="6130587" y="0"/>
                </a:lnTo>
                <a:lnTo>
                  <a:pt x="6130587" y="8355144"/>
                </a:lnTo>
                <a:lnTo>
                  <a:pt x="0" y="8355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0595" y="4831823"/>
            <a:ext cx="10793833" cy="56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 dirty="0">
                <a:solidFill>
                  <a:srgbClr val="271905"/>
                </a:solidFill>
                <a:latin typeface="Brush Script MT" panose="03060802040406070304" pitchFamily="66" charset="0"/>
                <a:ea typeface="210 오늘은"/>
                <a:cs typeface="함초롬바탕" panose="02030604000101010101" pitchFamily="18" charset="-127"/>
                <a:sym typeface="210 오늘은"/>
              </a:rPr>
              <a:t>The way Sand  go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540" y="2673540"/>
            <a:ext cx="10449491" cy="2158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000" i="1">
                <a:solidFill>
                  <a:srgbClr val="271905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바탕" panose="02030604000101010101" pitchFamily="18" charset="-127"/>
                <a:sym typeface="Lora Italics"/>
              </a:rPr>
              <a:t>언리얼 게임제작 프로젝트</a:t>
            </a:r>
            <a:endParaRPr lang="en-US" sz="7000" i="1" dirty="0">
              <a:solidFill>
                <a:srgbClr val="271905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바탕" panose="02030604000101010101" pitchFamily="18" charset="-127"/>
              <a:sym typeface="Lora Italics"/>
            </a:endParaRPr>
          </a:p>
          <a:p>
            <a:pPr algn="ctr">
              <a:lnSpc>
                <a:spcPts val="8640"/>
              </a:lnSpc>
            </a:pPr>
            <a:r>
              <a:rPr lang="en-US" sz="7000" i="1">
                <a:solidFill>
                  <a:srgbClr val="271905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바탕" panose="02030604000101010101" pitchFamily="18" charset="-127"/>
                <a:sym typeface="Lora Italics"/>
              </a:rPr>
              <a:t>‘적사積沙터</a:t>
            </a:r>
            <a:r>
              <a:rPr lang="en-US" sz="7000" i="1" dirty="0">
                <a:solidFill>
                  <a:srgbClr val="271905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바탕" panose="02030604000101010101" pitchFamily="18" charset="-127"/>
                <a:sym typeface="Lora Italics"/>
              </a:rPr>
              <a:t>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3940" y="6851964"/>
            <a:ext cx="72700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dirty="0">
                <a:solidFill>
                  <a:srgbClr val="271905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바탕" panose="02030604000101010101" pitchFamily="18" charset="-127"/>
                <a:sym typeface="210 오늘은"/>
              </a:rPr>
              <a:t>Unreal Dreamers 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595" y="2025540"/>
            <a:ext cx="10793833" cy="56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 dirty="0">
                <a:solidFill>
                  <a:srgbClr val="271905"/>
                </a:solidFill>
                <a:latin typeface="Brush Script MT" panose="03060802040406070304" pitchFamily="66" charset="0"/>
                <a:ea typeface="210 오늘은"/>
                <a:cs typeface="함초롬바탕" panose="02030604000101010101" pitchFamily="18" charset="-127"/>
                <a:sym typeface="210 오늘은"/>
              </a:rPr>
              <a:t>Unreal Game Create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1230852" y="5825622"/>
            <a:ext cx="3110475" cy="2991060"/>
          </a:xfrm>
          <a:custGeom>
            <a:avLst/>
            <a:gdLst/>
            <a:ahLst/>
            <a:cxnLst/>
            <a:rect l="l" t="t" r="r" b="b"/>
            <a:pathLst>
              <a:path w="3110475" h="2991060">
                <a:moveTo>
                  <a:pt x="0" y="0"/>
                </a:moveTo>
                <a:lnTo>
                  <a:pt x="3110475" y="0"/>
                </a:lnTo>
                <a:lnTo>
                  <a:pt x="3110475" y="2991060"/>
                </a:lnTo>
                <a:lnTo>
                  <a:pt x="0" y="2991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86" t="-11828" r="-9754" b="-10717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438166" y="1996827"/>
            <a:ext cx="3598949" cy="3598949"/>
          </a:xfrm>
          <a:custGeom>
            <a:avLst/>
            <a:gdLst/>
            <a:ahLst/>
            <a:cxnLst/>
            <a:rect l="l" t="t" r="r" b="b"/>
            <a:pathLst>
              <a:path w="3598949" h="3598949">
                <a:moveTo>
                  <a:pt x="0" y="0"/>
                </a:moveTo>
                <a:lnTo>
                  <a:pt x="3598949" y="0"/>
                </a:lnTo>
                <a:lnTo>
                  <a:pt x="3598949" y="3598950"/>
                </a:lnTo>
                <a:lnTo>
                  <a:pt x="0" y="3598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6196" y="90145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프로젝트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사용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툴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소개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26196" y="2340713"/>
            <a:ext cx="4236404" cy="2571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프로그램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명칭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Git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Git Desktop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9670" y="2377669"/>
            <a:ext cx="5252730" cy="3437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버전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2.43.0.windows.1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3.4.8 (x64)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endParaRPr lang="en-US" sz="4957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4010" y="5256252"/>
            <a:ext cx="4236404" cy="1695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사용처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프로젝트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통합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4010" y="7225902"/>
            <a:ext cx="11188774" cy="2551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선택한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기준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프로젝트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통합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프로그램으로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가장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유명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접근성이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가장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뛰어남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173744" y="6684187"/>
            <a:ext cx="4334926" cy="128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71"/>
              </a:lnSpc>
              <a:spcBef>
                <a:spcPct val="0"/>
              </a:spcBef>
            </a:pPr>
            <a:r>
              <a:rPr lang="en-US" sz="7908" dirty="0">
                <a:solidFill>
                  <a:srgbClr val="000000"/>
                </a:solidFill>
                <a:latin typeface="함초롬바탕" panose="02030604000101010101" pitchFamily="18" charset="-127"/>
                <a:ea typeface="준명조"/>
                <a:cs typeface="함초롬바탕" panose="02030604000101010101" pitchFamily="18" charset="-127"/>
                <a:sym typeface="준명조"/>
              </a:rPr>
              <a:t>Desktop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1394363" y="1844213"/>
            <a:ext cx="3868788" cy="3868788"/>
          </a:xfrm>
          <a:custGeom>
            <a:avLst/>
            <a:gdLst/>
            <a:ahLst/>
            <a:cxnLst/>
            <a:rect l="l" t="t" r="r" b="b"/>
            <a:pathLst>
              <a:path w="3868788" h="3868788">
                <a:moveTo>
                  <a:pt x="0" y="0"/>
                </a:moveTo>
                <a:lnTo>
                  <a:pt x="3868788" y="0"/>
                </a:lnTo>
                <a:lnTo>
                  <a:pt x="3868788" y="3868788"/>
                </a:lnTo>
                <a:lnTo>
                  <a:pt x="0" y="3868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662158" y="5700880"/>
            <a:ext cx="3452317" cy="3452317"/>
          </a:xfrm>
          <a:custGeom>
            <a:avLst/>
            <a:gdLst/>
            <a:ahLst/>
            <a:cxnLst/>
            <a:rect l="l" t="t" r="r" b="b"/>
            <a:pathLst>
              <a:path w="3452317" h="3452317">
                <a:moveTo>
                  <a:pt x="0" y="0"/>
                </a:moveTo>
                <a:lnTo>
                  <a:pt x="3452316" y="0"/>
                </a:lnTo>
                <a:lnTo>
                  <a:pt x="3452316" y="3452317"/>
                </a:lnTo>
                <a:lnTo>
                  <a:pt x="0" y="3452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6196" y="90145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프로젝트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사용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툴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소개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4010" y="2265048"/>
            <a:ext cx="4146190" cy="3437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프로그램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명칭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KakaoTalk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Discord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endParaRPr lang="en-US" sz="4957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35216" y="2265048"/>
            <a:ext cx="5465713" cy="520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버전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11.1.2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Windows 11 64-bit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endParaRPr lang="en-US" sz="4957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  <a:p>
            <a:pPr algn="l">
              <a:lnSpc>
                <a:spcPts val="6940"/>
              </a:lnSpc>
              <a:spcBef>
                <a:spcPct val="0"/>
              </a:spcBef>
            </a:pPr>
            <a:endParaRPr lang="en-US" sz="4957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4010" y="5256252"/>
            <a:ext cx="5746390" cy="1695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사용처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팀원간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협의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및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소통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4009" y="7331788"/>
            <a:ext cx="7513231" cy="2551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선택한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기준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원거리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실시간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소통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가능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컴퓨터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화면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공유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용이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54755" y="3272666"/>
            <a:ext cx="367609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(PC : 4.2.1.4127)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43106" y="4605655"/>
            <a:ext cx="367609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(10.0.22631)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05</a:t>
            </a:r>
          </a:p>
        </p:txBody>
      </p:sp>
      <p:sp>
        <p:nvSpPr>
          <p:cNvPr id="3" name="AutoShape 3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F4EA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119135" y="-1916920"/>
            <a:ext cx="4295670" cy="42956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ADB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562765" y="1795233"/>
            <a:ext cx="6696535" cy="6696535"/>
          </a:xfrm>
          <a:custGeom>
            <a:avLst/>
            <a:gdLst/>
            <a:ahLst/>
            <a:cxnLst/>
            <a:rect l="l" t="t" r="r" b="b"/>
            <a:pathLst>
              <a:path w="6696535" h="6696535">
                <a:moveTo>
                  <a:pt x="0" y="0"/>
                </a:moveTo>
                <a:lnTo>
                  <a:pt x="6696535" y="0"/>
                </a:lnTo>
                <a:lnTo>
                  <a:pt x="6696535" y="6696534"/>
                </a:lnTo>
                <a:lnTo>
                  <a:pt x="0" y="6696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76535" y="4605338"/>
            <a:ext cx="5389280" cy="1110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i="1" dirty="0" err="1">
                <a:solidFill>
                  <a:srgbClr val="F4EADB"/>
                </a:solidFill>
                <a:latin typeface="함초롬바탕" panose="02030604000101010101" pitchFamily="18" charset="-127"/>
                <a:ea typeface="Lora Bold Italics"/>
                <a:cs typeface="함초롬바탕" panose="02030604000101010101" pitchFamily="18" charset="-127"/>
                <a:sym typeface="Lora Bold Italics"/>
              </a:rPr>
              <a:t>행로</a:t>
            </a:r>
            <a:r>
              <a:rPr lang="en-US" sz="7200" b="1" i="1" dirty="0">
                <a:solidFill>
                  <a:srgbClr val="F4EADB"/>
                </a:solidFill>
                <a:latin typeface="함초롬바탕" panose="02030604000101010101" pitchFamily="18" charset="-127"/>
                <a:ea typeface="Lora Bold Italics"/>
                <a:cs typeface="함초롬바탕" panose="02030604000101010101" pitchFamily="18" charset="-127"/>
                <a:sym typeface="Lora Bold Italics"/>
              </a:rPr>
              <a:t> </a:t>
            </a:r>
            <a:r>
              <a:rPr lang="en-US" sz="7200" b="1" i="1" dirty="0" err="1">
                <a:solidFill>
                  <a:srgbClr val="F4EADB"/>
                </a:solidFill>
                <a:latin typeface="함초롬바탕" panose="02030604000101010101" pitchFamily="18" charset="-127"/>
                <a:ea typeface="Lora Bold Italics"/>
                <a:cs typeface="함초롬바탕" panose="02030604000101010101" pitchFamily="18" charset="-127"/>
                <a:sym typeface="Lora Bold Italics"/>
              </a:rPr>
              <a:t>시스템</a:t>
            </a:r>
            <a:endParaRPr lang="en-US" sz="7200" b="1" i="1" dirty="0">
              <a:solidFill>
                <a:srgbClr val="F4EADB"/>
              </a:solidFill>
              <a:latin typeface="함초롬바탕" panose="02030604000101010101" pitchFamily="18" charset="-127"/>
              <a:ea typeface="Lora Bold Italics"/>
              <a:cs typeface="함초롬바탕" panose="02030604000101010101" pitchFamily="18" charset="-127"/>
              <a:sym typeface="Lora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02412" y="481012"/>
            <a:ext cx="6899188" cy="1095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프로젝트</a:t>
            </a:r>
            <a:r>
              <a:rPr lang="en-US" sz="7200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차별성</a:t>
            </a:r>
            <a:endParaRPr lang="en-US" sz="7200" dirty="0">
              <a:solidFill>
                <a:srgbClr val="F4EADB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856670" y="2913294"/>
            <a:ext cx="1613286" cy="2230206"/>
          </a:xfrm>
          <a:custGeom>
            <a:avLst/>
            <a:gdLst/>
            <a:ahLst/>
            <a:cxnLst/>
            <a:rect l="l" t="t" r="r" b="b"/>
            <a:pathLst>
              <a:path w="1613286" h="2230206">
                <a:moveTo>
                  <a:pt x="0" y="0"/>
                </a:moveTo>
                <a:lnTo>
                  <a:pt x="1613286" y="0"/>
                </a:lnTo>
                <a:lnTo>
                  <a:pt x="1613286" y="2230206"/>
                </a:lnTo>
                <a:lnTo>
                  <a:pt x="0" y="223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06</a:t>
            </a:r>
          </a:p>
        </p:txBody>
      </p:sp>
      <p:sp>
        <p:nvSpPr>
          <p:cNvPr id="3" name="AutoShape 3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F4EA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119135" y="-1916920"/>
            <a:ext cx="4295670" cy="42956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ADB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739891"/>
            <a:ext cx="7364324" cy="7354906"/>
          </a:xfrm>
          <a:custGeom>
            <a:avLst/>
            <a:gdLst/>
            <a:ahLst/>
            <a:cxnLst/>
            <a:rect l="l" t="t" r="r" b="b"/>
            <a:pathLst>
              <a:path w="7364324" h="7354906">
                <a:moveTo>
                  <a:pt x="0" y="0"/>
                </a:moveTo>
                <a:lnTo>
                  <a:pt x="7364324" y="0"/>
                </a:lnTo>
                <a:lnTo>
                  <a:pt x="7364324" y="7354906"/>
                </a:lnTo>
                <a:lnTo>
                  <a:pt x="0" y="735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8745200" y="-3196441"/>
            <a:ext cx="6088156" cy="7354906"/>
          </a:xfrm>
          <a:custGeom>
            <a:avLst/>
            <a:gdLst/>
            <a:ahLst/>
            <a:cxnLst/>
            <a:rect l="l" t="t" r="r" b="b"/>
            <a:pathLst>
              <a:path w="6088156" h="7354906">
                <a:moveTo>
                  <a:pt x="0" y="0"/>
                </a:moveTo>
                <a:lnTo>
                  <a:pt x="6088156" y="0"/>
                </a:lnTo>
                <a:lnTo>
                  <a:pt x="6088156" y="7354907"/>
                </a:lnTo>
                <a:lnTo>
                  <a:pt x="0" y="7354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565816" y="2692348"/>
            <a:ext cx="9200973" cy="5750608"/>
          </a:xfrm>
          <a:custGeom>
            <a:avLst/>
            <a:gdLst/>
            <a:ahLst/>
            <a:cxnLst/>
            <a:rect l="l" t="t" r="r" b="b"/>
            <a:pathLst>
              <a:path w="9200973" h="5750608">
                <a:moveTo>
                  <a:pt x="0" y="0"/>
                </a:moveTo>
                <a:lnTo>
                  <a:pt x="9200972" y="0"/>
                </a:lnTo>
                <a:lnTo>
                  <a:pt x="9200972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2412" y="481012"/>
            <a:ext cx="7051588" cy="1095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시나리오</a:t>
            </a:r>
            <a:r>
              <a:rPr lang="en-US" sz="7200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스토리</a:t>
            </a:r>
            <a:endParaRPr lang="en-US" sz="7200" dirty="0">
              <a:solidFill>
                <a:srgbClr val="F4EADB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62 0.15262 L 0.01762 0.15262 C 0.00807 0.15031 -0.00148 0.14676 -0.01111 0.14583 C -0.03412 0.14367 -0.08004 0.14321 -0.08004 0.14321 C -0.19306 0.14676 -0.07448 0.14089 -0.14523 0.14846 C -0.15426 0.14954 -0.16337 0.14954 -0.17249 0.14984 L -0.23004 0.15123 C -0.23967 0.15216 -0.24922 0.15339 -0.25886 0.15386 L -0.33004 0.15664 L -0.42552 0.16466 C -0.43559 0.16589 -0.44575 0.16728 -0.45582 0.16867 C -0.47144 0.17099 -0.50643 0.17608 -0.52249 0.18086 C -0.5329 0.18395 -0.54315 0.1892 -0.55356 0.1929 C -0.56693 0.19768 -0.5803 0.2017 -0.59367 0.20648 C -0.61441 0.21389 -0.66467 0.23333 -0.68386 0.24275 C -0.6974 0.24938 -0.71077 0.25725 -0.72396 0.26559 C -0.7461 0.27963 -0.75747 0.28858 -0.777 0.3088 C -0.78221 0.31404 -0.78733 0.31975 -0.79219 0.32623 C -0.80252 0.33997 -0.81381 0.35231 -0.82249 0.36929 C -0.82926 0.38287 -0.83811 0.39367 -0.84289 0.40972 C -0.84497 0.41651 -0.84731 0.42284 -0.84896 0.42994 C -0.85113 0.43873 -0.85669 0.47268 -0.85808 0.48102 C -0.85921 0.50108 -0.86164 0.53827 -0.86033 0.55509 C -0.85955 0.56543 -0.85052 0.58673 -0.84671 0.59414 C -0.83941 0.60849 -0.82769 0.61867 -0.81789 0.62376 C -0.80677 0.62963 -0.80417 0.63179 -0.79289 0.63457 C -0.78967 0.63534 -0.78638 0.63534 -0.78308 0.63596 C -0.78056 0.63626 -0.77804 0.63688 -0.77552 0.63734 C -0.7711 0.63534 -0.76051 0.63164 -0.75582 0.62654 C -0.75148 0.62176 -0.74749 0.6162 -0.74367 0.61034 C -0.74193 0.60772 -0.74028 0.60463 -0.73837 0.60231 C -0.73698 0.60062 -0.73525 0.6 -0.73386 0.59815 C -0.73238 0.5963 -0.73151 0.59336 -0.73004 0.59151 C -0.72865 0.58966 -0.72683 0.58935 -0.72552 0.5875 C -0.72353 0.58472 -0.72136 0.58194 -0.72023 0.57809 C -0.71901 0.57376 -0.71841 0.57068 -0.71641 0.56728 C -0.7158 0.56605 -0.71493 0.56543 -0.71415 0.56451 C -0.7119 0.55262 -0.71546 0.57145 -0.7119 0.55386 C -0.71129 0.55108 -0.71085 0.54846 -0.71033 0.54568 C -0.71059 0.53981 -0.71155 0.53395 -0.71111 0.52824 C -0.71103 0.52654 -0.70955 0.52654 -0.70886 0.52546 C -0.70825 0.52469 -0.7073 0.52284 -0.7073 0.52284 L -0.7073 0.52284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899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07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43308" y="-969726"/>
            <a:ext cx="3631984" cy="363198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3492" y="9296400"/>
            <a:ext cx="2516197" cy="25161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6148360" y="281326"/>
            <a:ext cx="1861318" cy="1861318"/>
          </a:xfrm>
          <a:custGeom>
            <a:avLst/>
            <a:gdLst/>
            <a:ahLst/>
            <a:cxnLst/>
            <a:rect l="l" t="t" r="r" b="b"/>
            <a:pathLst>
              <a:path w="1861318" h="1861318">
                <a:moveTo>
                  <a:pt x="0" y="0"/>
                </a:moveTo>
                <a:lnTo>
                  <a:pt x="1861319" y="0"/>
                </a:lnTo>
                <a:lnTo>
                  <a:pt x="1861319" y="1861319"/>
                </a:lnTo>
                <a:lnTo>
                  <a:pt x="0" y="1861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4192454" y="8039341"/>
            <a:ext cx="5320128" cy="1055370"/>
            <a:chOff x="0" y="0"/>
            <a:chExt cx="1401186" cy="2779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01186" cy="277958"/>
            </a:xfrm>
            <a:custGeom>
              <a:avLst/>
              <a:gdLst/>
              <a:ahLst/>
              <a:cxnLst/>
              <a:rect l="l" t="t" r="r" b="b"/>
              <a:pathLst>
                <a:path w="1401186" h="277958">
                  <a:moveTo>
                    <a:pt x="0" y="0"/>
                  </a:moveTo>
                  <a:lnTo>
                    <a:pt x="1401186" y="0"/>
                  </a:lnTo>
                  <a:lnTo>
                    <a:pt x="1401186" y="277958"/>
                  </a:lnTo>
                  <a:lnTo>
                    <a:pt x="0" y="277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401186" cy="354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데이터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테이블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적용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⭢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501986" y="1915222"/>
            <a:ext cx="10493090" cy="4396752"/>
          </a:xfrm>
          <a:custGeom>
            <a:avLst/>
            <a:gdLst/>
            <a:ahLst/>
            <a:cxnLst/>
            <a:rect l="l" t="t" r="r" b="b"/>
            <a:pathLst>
              <a:path w="10493090" h="4396752">
                <a:moveTo>
                  <a:pt x="0" y="0"/>
                </a:moveTo>
                <a:lnTo>
                  <a:pt x="10493089" y="0"/>
                </a:lnTo>
                <a:lnTo>
                  <a:pt x="10493089" y="4396753"/>
                </a:lnTo>
                <a:lnTo>
                  <a:pt x="0" y="439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876399" y="2142645"/>
            <a:ext cx="8775417" cy="6903883"/>
          </a:xfrm>
          <a:custGeom>
            <a:avLst/>
            <a:gdLst/>
            <a:ahLst/>
            <a:cxnLst/>
            <a:rect l="l" t="t" r="r" b="b"/>
            <a:pathLst>
              <a:path w="8775417" h="6903883">
                <a:moveTo>
                  <a:pt x="0" y="0"/>
                </a:moveTo>
                <a:lnTo>
                  <a:pt x="8775417" y="0"/>
                </a:lnTo>
                <a:lnTo>
                  <a:pt x="8775417" y="6903883"/>
                </a:lnTo>
                <a:lnTo>
                  <a:pt x="0" y="6903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92454" y="664298"/>
            <a:ext cx="1007165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UNREAL </a:t>
            </a:r>
            <a:r>
              <a:rPr lang="en-US" sz="72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적용</a:t>
            </a:r>
            <a:r>
              <a:rPr lang="en-US" sz="72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72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기술</a:t>
            </a:r>
            <a:endParaRPr lang="en-US" sz="7200" dirty="0">
              <a:solidFill>
                <a:srgbClr val="271905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89699" y="6464375"/>
            <a:ext cx="9386700" cy="1090813"/>
            <a:chOff x="0" y="0"/>
            <a:chExt cx="2376397" cy="2872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6397" cy="287292"/>
            </a:xfrm>
            <a:custGeom>
              <a:avLst/>
              <a:gdLst/>
              <a:ahLst/>
              <a:cxnLst/>
              <a:rect l="l" t="t" r="r" b="b"/>
              <a:pathLst>
                <a:path w="2376397" h="287292">
                  <a:moveTo>
                    <a:pt x="0" y="0"/>
                  </a:moveTo>
                  <a:lnTo>
                    <a:pt x="2376397" y="0"/>
                  </a:lnTo>
                  <a:lnTo>
                    <a:pt x="2376397" y="287292"/>
                  </a:lnTo>
                  <a:lnTo>
                    <a:pt x="0" y="287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376397" cy="363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⬑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엑셀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CSV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파일을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사용한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데이터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관리</a:t>
              </a:r>
              <a:endParaRPr lang="en-US" sz="40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43308" y="-969726"/>
            <a:ext cx="3631984" cy="363198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3492" y="9296400"/>
            <a:ext cx="2516197" cy="25161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6148360" y="281326"/>
            <a:ext cx="1861318" cy="1861318"/>
          </a:xfrm>
          <a:custGeom>
            <a:avLst/>
            <a:gdLst/>
            <a:ahLst/>
            <a:cxnLst/>
            <a:rect l="l" t="t" r="r" b="b"/>
            <a:pathLst>
              <a:path w="1861318" h="1861318">
                <a:moveTo>
                  <a:pt x="0" y="0"/>
                </a:moveTo>
                <a:lnTo>
                  <a:pt x="1861319" y="0"/>
                </a:lnTo>
                <a:lnTo>
                  <a:pt x="1861319" y="1861319"/>
                </a:lnTo>
                <a:lnTo>
                  <a:pt x="0" y="1861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96148" y="6419305"/>
            <a:ext cx="9533652" cy="3203398"/>
            <a:chOff x="0" y="-238125"/>
            <a:chExt cx="2505372" cy="88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05371" cy="527818"/>
            </a:xfrm>
            <a:custGeom>
              <a:avLst/>
              <a:gdLst/>
              <a:ahLst/>
              <a:cxnLst/>
              <a:rect l="l" t="t" r="r" b="b"/>
              <a:pathLst>
                <a:path w="2505371" h="527818">
                  <a:moveTo>
                    <a:pt x="0" y="0"/>
                  </a:moveTo>
                  <a:lnTo>
                    <a:pt x="2505371" y="0"/>
                  </a:lnTo>
                  <a:lnTo>
                    <a:pt x="2505371" y="527818"/>
                  </a:lnTo>
                  <a:lnTo>
                    <a:pt x="0" y="527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38125"/>
              <a:ext cx="2505372" cy="889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60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최적화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측면에서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Unreal만의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특이점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유의</a:t>
              </a:r>
              <a:endParaRPr lang="en-US" sz="40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endParaRPr>
            </a:p>
            <a:p>
              <a:pPr algn="ctr">
                <a:lnSpc>
                  <a:spcPts val="7560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인터페이스의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기술적</a:t>
              </a:r>
              <a:r>
                <a:rPr lang="en-US" sz="4000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활용</a:t>
              </a:r>
              <a:endParaRPr lang="en-US" sz="40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9466468" y="2408853"/>
            <a:ext cx="11953680" cy="3493221"/>
          </a:xfrm>
          <a:custGeom>
            <a:avLst/>
            <a:gdLst/>
            <a:ahLst/>
            <a:cxnLst/>
            <a:rect l="l" t="t" r="r" b="b"/>
            <a:pathLst>
              <a:path w="11953680" h="3493221">
                <a:moveTo>
                  <a:pt x="0" y="0"/>
                </a:moveTo>
                <a:lnTo>
                  <a:pt x="11953680" y="0"/>
                </a:lnTo>
                <a:lnTo>
                  <a:pt x="11953680" y="3493221"/>
                </a:lnTo>
                <a:lnTo>
                  <a:pt x="0" y="3493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54873" y="1759673"/>
            <a:ext cx="8389127" cy="5132172"/>
          </a:xfrm>
          <a:custGeom>
            <a:avLst/>
            <a:gdLst/>
            <a:ahLst/>
            <a:cxnLst/>
            <a:rect l="l" t="t" r="r" b="b"/>
            <a:pathLst>
              <a:path w="8389127" h="5132172">
                <a:moveTo>
                  <a:pt x="0" y="0"/>
                </a:moveTo>
                <a:lnTo>
                  <a:pt x="8389127" y="0"/>
                </a:lnTo>
                <a:lnTo>
                  <a:pt x="8389127" y="5132172"/>
                </a:lnTo>
                <a:lnTo>
                  <a:pt x="0" y="5132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990055" y="6021013"/>
            <a:ext cx="10048249" cy="2720487"/>
          </a:xfrm>
          <a:custGeom>
            <a:avLst/>
            <a:gdLst/>
            <a:ahLst/>
            <a:cxnLst/>
            <a:rect l="l" t="t" r="r" b="b"/>
            <a:pathLst>
              <a:path w="10048249" h="2720487">
                <a:moveTo>
                  <a:pt x="0" y="0"/>
                </a:moveTo>
                <a:lnTo>
                  <a:pt x="10048249" y="0"/>
                </a:lnTo>
                <a:lnTo>
                  <a:pt x="10048249" y="2720487"/>
                </a:lnTo>
                <a:lnTo>
                  <a:pt x="0" y="272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144899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92454" y="664298"/>
            <a:ext cx="1007165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UNREAL </a:t>
            </a:r>
            <a:r>
              <a:rPr lang="en-US" sz="72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적용</a:t>
            </a:r>
            <a:r>
              <a:rPr lang="en-US" sz="72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72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기술</a:t>
            </a:r>
            <a:endParaRPr lang="en-US" sz="7200" dirty="0">
              <a:solidFill>
                <a:srgbClr val="271905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43308" y="-969726"/>
            <a:ext cx="3631984" cy="363198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3492" y="9296400"/>
            <a:ext cx="2516197" cy="25161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6148360" y="281326"/>
            <a:ext cx="1861318" cy="1861318"/>
          </a:xfrm>
          <a:custGeom>
            <a:avLst/>
            <a:gdLst/>
            <a:ahLst/>
            <a:cxnLst/>
            <a:rect l="l" t="t" r="r" b="b"/>
            <a:pathLst>
              <a:path w="1861318" h="1861318">
                <a:moveTo>
                  <a:pt x="0" y="0"/>
                </a:moveTo>
                <a:lnTo>
                  <a:pt x="1861319" y="0"/>
                </a:lnTo>
                <a:lnTo>
                  <a:pt x="1861319" y="1861319"/>
                </a:lnTo>
                <a:lnTo>
                  <a:pt x="0" y="1861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4060" y="3949239"/>
            <a:ext cx="7841031" cy="29081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7560"/>
              </a:lnSpc>
            </a:pPr>
            <a:r>
              <a:rPr lang="en-US" sz="36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GameInstance</a:t>
            </a:r>
            <a:r>
              <a:rPr lang="en-US" sz="36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Gamemode</a:t>
            </a:r>
            <a:r>
              <a:rPr lang="en-US" sz="36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CharacterController</a:t>
            </a:r>
            <a:r>
              <a:rPr lang="en-US" sz="36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, Component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8943702" y="2038304"/>
            <a:ext cx="9344298" cy="7008224"/>
          </a:xfrm>
          <a:custGeom>
            <a:avLst/>
            <a:gdLst/>
            <a:ahLst/>
            <a:cxnLst/>
            <a:rect l="l" t="t" r="r" b="b"/>
            <a:pathLst>
              <a:path w="9344298" h="7008224">
                <a:moveTo>
                  <a:pt x="0" y="0"/>
                </a:moveTo>
                <a:lnTo>
                  <a:pt x="9344298" y="0"/>
                </a:lnTo>
                <a:lnTo>
                  <a:pt x="9344298" y="7008224"/>
                </a:lnTo>
                <a:lnTo>
                  <a:pt x="0" y="7008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44899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2454" y="664298"/>
            <a:ext cx="1007165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UNREAL </a:t>
            </a:r>
            <a:r>
              <a:rPr lang="en-US" sz="72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적용</a:t>
            </a:r>
            <a:r>
              <a:rPr lang="en-US" sz="72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72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기술</a:t>
            </a:r>
            <a:endParaRPr lang="en-US" sz="7200" dirty="0">
              <a:solidFill>
                <a:srgbClr val="271905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43351" y="3100745"/>
            <a:ext cx="6162450" cy="19949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7560"/>
              </a:lnSpc>
            </a:pPr>
            <a:r>
              <a:rPr lang="en-US" sz="42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언리얼의</a:t>
            </a:r>
            <a:r>
              <a:rPr lang="en-US" sz="42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구조적</a:t>
            </a:r>
            <a:r>
              <a:rPr lang="en-US" sz="42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이해</a:t>
            </a:r>
            <a:endParaRPr lang="en-US" sz="4200" dirty="0">
              <a:solidFill>
                <a:srgbClr val="000000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08</a:t>
            </a:r>
          </a:p>
        </p:txBody>
      </p:sp>
      <p:sp>
        <p:nvSpPr>
          <p:cNvPr id="3" name="AutoShape 3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F4EA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119135" y="-1916920"/>
            <a:ext cx="4295670" cy="42956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ADB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422317" y="0"/>
            <a:ext cx="1613286" cy="2230206"/>
          </a:xfrm>
          <a:custGeom>
            <a:avLst/>
            <a:gdLst/>
            <a:ahLst/>
            <a:cxnLst/>
            <a:rect l="l" t="t" r="r" b="b"/>
            <a:pathLst>
              <a:path w="1613286" h="2230206">
                <a:moveTo>
                  <a:pt x="0" y="0"/>
                </a:moveTo>
                <a:lnTo>
                  <a:pt x="1613286" y="0"/>
                </a:lnTo>
                <a:lnTo>
                  <a:pt x="1613286" y="2230206"/>
                </a:lnTo>
                <a:lnTo>
                  <a:pt x="0" y="223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02412" y="481012"/>
            <a:ext cx="655037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프로젝트</a:t>
            </a:r>
            <a:r>
              <a:rPr lang="en-US" sz="7200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관리</a:t>
            </a:r>
            <a:endParaRPr lang="en-US" sz="7200" dirty="0">
              <a:solidFill>
                <a:srgbClr val="F4EADB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D68E3FD2-20B8-B7A6-8F3E-E9D29FBD2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106756"/>
              </p:ext>
            </p:extLst>
          </p:nvPr>
        </p:nvGraphicFramePr>
        <p:xfrm>
          <a:off x="5286023" y="4216351"/>
          <a:ext cx="2714978" cy="229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64" progId="Excel.Sheet.12">
                  <p:embed/>
                </p:oleObj>
              </mc:Choice>
              <mc:Fallback>
                <p:oleObj name="Worksheet" showAsIcon="1" r:id="rId4" imgW="914400" imgH="77176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86023" y="4216351"/>
                        <a:ext cx="2714978" cy="229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E3154DA3-8CC8-67C3-F5BF-A7C20AE54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87924"/>
              </p:ext>
            </p:extLst>
          </p:nvPr>
        </p:nvGraphicFramePr>
        <p:xfrm>
          <a:off x="10287000" y="4321126"/>
          <a:ext cx="2590800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400" imgH="771764" progId="Excel.Sheet.12">
                  <p:embed/>
                </p:oleObj>
              </mc:Choice>
              <mc:Fallback>
                <p:oleObj name="Worksheet" showAsIcon="1" r:id="rId6" imgW="914400" imgH="77176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87000" y="4321126"/>
                        <a:ext cx="2590800" cy="218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09</a:t>
            </a:r>
          </a:p>
        </p:txBody>
      </p:sp>
      <p:sp>
        <p:nvSpPr>
          <p:cNvPr id="3" name="AutoShape 3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F4EA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119135" y="-1916920"/>
            <a:ext cx="4295670" cy="42956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ADB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02412" y="481012"/>
            <a:ext cx="655037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결과물</a:t>
            </a:r>
            <a:r>
              <a:rPr lang="en-US" sz="7200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시연</a:t>
            </a:r>
            <a:endParaRPr lang="en-US" sz="7200" dirty="0">
              <a:solidFill>
                <a:srgbClr val="F4EADB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02412" y="4763770"/>
            <a:ext cx="655037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시연</a:t>
            </a:r>
            <a:r>
              <a:rPr lang="en-US" sz="7200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7200" dirty="0" err="1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시간</a:t>
            </a:r>
            <a:endParaRPr lang="en-US" sz="7200" dirty="0">
              <a:solidFill>
                <a:srgbClr val="F4EADB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9314937" y="1784209"/>
            <a:ext cx="8973063" cy="6718581"/>
          </a:xfrm>
          <a:custGeom>
            <a:avLst/>
            <a:gdLst/>
            <a:ahLst/>
            <a:cxnLst/>
            <a:rect l="l" t="t" r="r" b="b"/>
            <a:pathLst>
              <a:path w="8973063" h="6718581">
                <a:moveTo>
                  <a:pt x="0" y="0"/>
                </a:moveTo>
                <a:lnTo>
                  <a:pt x="8973063" y="0"/>
                </a:lnTo>
                <a:lnTo>
                  <a:pt x="8973063" y="6718582"/>
                </a:lnTo>
                <a:lnTo>
                  <a:pt x="0" y="6718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6196" y="90145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개선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및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발전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가능성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3041860"/>
            <a:ext cx="6362700" cy="906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9041" lvl="1" indent="-604520" algn="l">
              <a:lnSpc>
                <a:spcPts val="7840"/>
              </a:lnSpc>
              <a:buFont typeface="Arial"/>
              <a:buChar char="•"/>
            </a:pPr>
            <a:r>
              <a:rPr lang="en-US" sz="5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퀘스트</a:t>
            </a:r>
            <a:r>
              <a:rPr lang="en-US" sz="5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5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콘텐츠</a:t>
            </a:r>
            <a:endParaRPr lang="en-US" sz="5600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5774" y="4858125"/>
            <a:ext cx="9272625" cy="166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4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게임에</a:t>
            </a:r>
            <a:r>
              <a:rPr lang="en-US" sz="44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대한</a:t>
            </a:r>
            <a:r>
              <a:rPr lang="en-US" sz="44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이해와</a:t>
            </a:r>
            <a:r>
              <a:rPr lang="en-US" sz="44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몰입감을</a:t>
            </a:r>
            <a:r>
              <a:rPr lang="en-US" sz="44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주는</a:t>
            </a:r>
            <a:endParaRPr lang="en-US" sz="4400" dirty="0">
              <a:solidFill>
                <a:srgbClr val="000000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핵심</a:t>
            </a:r>
            <a:r>
              <a:rPr lang="en-US" sz="44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시스템</a:t>
            </a:r>
            <a:r>
              <a:rPr lang="en-US" sz="44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추가</a:t>
            </a:r>
            <a:endParaRPr lang="en-US" sz="4400" dirty="0">
              <a:solidFill>
                <a:srgbClr val="000000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63601"/>
            <a:ext cx="4774561" cy="6423205"/>
            <a:chOff x="0" y="0"/>
            <a:chExt cx="952262" cy="1281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27565" y="0"/>
                  </a:moveTo>
                  <a:lnTo>
                    <a:pt x="924697" y="0"/>
                  </a:lnTo>
                  <a:cubicBezTo>
                    <a:pt x="932007" y="0"/>
                    <a:pt x="939019" y="2904"/>
                    <a:pt x="944188" y="8074"/>
                  </a:cubicBezTo>
                  <a:cubicBezTo>
                    <a:pt x="949358" y="13243"/>
                    <a:pt x="952262" y="20255"/>
                    <a:pt x="952262" y="27565"/>
                  </a:cubicBezTo>
                  <a:lnTo>
                    <a:pt x="952262" y="1253511"/>
                  </a:lnTo>
                  <a:cubicBezTo>
                    <a:pt x="952262" y="1268735"/>
                    <a:pt x="939921" y="1281076"/>
                    <a:pt x="924697" y="1281076"/>
                  </a:cubicBezTo>
                  <a:lnTo>
                    <a:pt x="27565" y="1281076"/>
                  </a:lnTo>
                  <a:cubicBezTo>
                    <a:pt x="12341" y="1281076"/>
                    <a:pt x="0" y="1268735"/>
                    <a:pt x="0" y="1253511"/>
                  </a:cubicBezTo>
                  <a:lnTo>
                    <a:pt x="0" y="27565"/>
                  </a:lnTo>
                  <a:cubicBezTo>
                    <a:pt x="0" y="12341"/>
                    <a:pt x="12341" y="0"/>
                    <a:pt x="27565" y="0"/>
                  </a:cubicBezTo>
                  <a:close/>
                </a:path>
              </a:pathLst>
            </a:custGeom>
            <a:solidFill>
              <a:srgbClr val="DFD3C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1179567" y="6908678"/>
            <a:ext cx="4520689" cy="0"/>
          </a:xfrm>
          <a:prstGeom prst="line">
            <a:avLst/>
          </a:prstGeom>
          <a:ln w="47625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672124" y="2763601"/>
            <a:ext cx="4774561" cy="6423205"/>
            <a:chOff x="0" y="0"/>
            <a:chExt cx="952262" cy="12810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27565" y="0"/>
                  </a:moveTo>
                  <a:lnTo>
                    <a:pt x="924697" y="0"/>
                  </a:lnTo>
                  <a:cubicBezTo>
                    <a:pt x="932007" y="0"/>
                    <a:pt x="939019" y="2904"/>
                    <a:pt x="944188" y="8074"/>
                  </a:cubicBezTo>
                  <a:cubicBezTo>
                    <a:pt x="949358" y="13243"/>
                    <a:pt x="952262" y="20255"/>
                    <a:pt x="952262" y="27565"/>
                  </a:cubicBezTo>
                  <a:lnTo>
                    <a:pt x="952262" y="1253511"/>
                  </a:lnTo>
                  <a:cubicBezTo>
                    <a:pt x="952262" y="1268735"/>
                    <a:pt x="939921" y="1281076"/>
                    <a:pt x="924697" y="1281076"/>
                  </a:cubicBezTo>
                  <a:lnTo>
                    <a:pt x="27565" y="1281076"/>
                  </a:lnTo>
                  <a:cubicBezTo>
                    <a:pt x="12341" y="1281076"/>
                    <a:pt x="0" y="1268735"/>
                    <a:pt x="0" y="1253511"/>
                  </a:cubicBezTo>
                  <a:lnTo>
                    <a:pt x="0" y="27565"/>
                  </a:lnTo>
                  <a:cubicBezTo>
                    <a:pt x="0" y="12341"/>
                    <a:pt x="12341" y="0"/>
                    <a:pt x="27565" y="0"/>
                  </a:cubicBezTo>
                  <a:close/>
                </a:path>
              </a:pathLst>
            </a:custGeom>
            <a:solidFill>
              <a:srgbClr val="DFD3C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6822990" y="6908678"/>
            <a:ext cx="4520689" cy="0"/>
          </a:xfrm>
          <a:prstGeom prst="line">
            <a:avLst/>
          </a:prstGeom>
          <a:ln w="47625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314574" y="2763601"/>
            <a:ext cx="4774561" cy="6423205"/>
            <a:chOff x="0" y="0"/>
            <a:chExt cx="952262" cy="12810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27565" y="0"/>
                  </a:moveTo>
                  <a:lnTo>
                    <a:pt x="924697" y="0"/>
                  </a:lnTo>
                  <a:cubicBezTo>
                    <a:pt x="932007" y="0"/>
                    <a:pt x="939019" y="2904"/>
                    <a:pt x="944188" y="8074"/>
                  </a:cubicBezTo>
                  <a:cubicBezTo>
                    <a:pt x="949358" y="13243"/>
                    <a:pt x="952262" y="20255"/>
                    <a:pt x="952262" y="27565"/>
                  </a:cubicBezTo>
                  <a:lnTo>
                    <a:pt x="952262" y="1253511"/>
                  </a:lnTo>
                  <a:cubicBezTo>
                    <a:pt x="952262" y="1268735"/>
                    <a:pt x="939921" y="1281076"/>
                    <a:pt x="924697" y="1281076"/>
                  </a:cubicBezTo>
                  <a:lnTo>
                    <a:pt x="27565" y="1281076"/>
                  </a:lnTo>
                  <a:cubicBezTo>
                    <a:pt x="12341" y="1281076"/>
                    <a:pt x="0" y="1268735"/>
                    <a:pt x="0" y="1253511"/>
                  </a:cubicBezTo>
                  <a:lnTo>
                    <a:pt x="0" y="27565"/>
                  </a:lnTo>
                  <a:cubicBezTo>
                    <a:pt x="0" y="12341"/>
                    <a:pt x="12341" y="0"/>
                    <a:pt x="27565" y="0"/>
                  </a:cubicBezTo>
                  <a:close/>
                </a:path>
              </a:pathLst>
            </a:custGeom>
            <a:solidFill>
              <a:srgbClr val="DFD3C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2465441" y="6908678"/>
            <a:ext cx="4520689" cy="0"/>
          </a:xfrm>
          <a:prstGeom prst="line">
            <a:avLst/>
          </a:prstGeom>
          <a:ln w="47625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40418" y="-2441628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5" y="0"/>
                </a:lnTo>
                <a:lnTo>
                  <a:pt x="8690625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718445" y="830069"/>
            <a:ext cx="3408548" cy="4454742"/>
            <a:chOff x="0" y="0"/>
            <a:chExt cx="890430" cy="1163732"/>
          </a:xfrm>
          <a:solidFill>
            <a:schemeClr val="bg1">
              <a:lumMod val="65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0430" cy="1163732"/>
            </a:xfrm>
            <a:custGeom>
              <a:avLst/>
              <a:gdLst/>
              <a:ahLst/>
              <a:cxnLst/>
              <a:rect l="l" t="t" r="r" b="b"/>
              <a:pathLst>
                <a:path w="890430" h="1163732">
                  <a:moveTo>
                    <a:pt x="52240" y="0"/>
                  </a:moveTo>
                  <a:lnTo>
                    <a:pt x="838190" y="0"/>
                  </a:lnTo>
                  <a:cubicBezTo>
                    <a:pt x="867041" y="0"/>
                    <a:pt x="890430" y="23389"/>
                    <a:pt x="890430" y="52240"/>
                  </a:cubicBezTo>
                  <a:lnTo>
                    <a:pt x="890430" y="1111492"/>
                  </a:lnTo>
                  <a:cubicBezTo>
                    <a:pt x="890430" y="1125347"/>
                    <a:pt x="884926" y="1138634"/>
                    <a:pt x="875129" y="1148431"/>
                  </a:cubicBezTo>
                  <a:cubicBezTo>
                    <a:pt x="865332" y="1158228"/>
                    <a:pt x="852045" y="1163732"/>
                    <a:pt x="838190" y="1163732"/>
                  </a:cubicBezTo>
                  <a:lnTo>
                    <a:pt x="52240" y="1163732"/>
                  </a:lnTo>
                  <a:cubicBezTo>
                    <a:pt x="23389" y="1163732"/>
                    <a:pt x="0" y="1140343"/>
                    <a:pt x="0" y="1111492"/>
                  </a:cubicBezTo>
                  <a:lnTo>
                    <a:pt x="0" y="52240"/>
                  </a:lnTo>
                  <a:cubicBezTo>
                    <a:pt x="0" y="23389"/>
                    <a:pt x="23389" y="0"/>
                    <a:pt x="5224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08637" y="-47738"/>
            <a:ext cx="8270726" cy="97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32"/>
              </a:lnSpc>
              <a:spcBef>
                <a:spcPct val="0"/>
              </a:spcBef>
            </a:pPr>
            <a:r>
              <a:rPr lang="en-US" sz="5263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팀원</a:t>
            </a:r>
            <a:r>
              <a:rPr lang="en-US" sz="5263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5263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소개</a:t>
            </a:r>
            <a:endParaRPr lang="en-US" sz="5263" dirty="0">
              <a:solidFill>
                <a:srgbClr val="000000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3549" y="6243432"/>
            <a:ext cx="4184863" cy="111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메인</a:t>
            </a:r>
            <a:r>
              <a:rPr lang="en-US" sz="32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32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기획</a:t>
            </a:r>
            <a:r>
              <a:rPr lang="en-US" sz="32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/ </a:t>
            </a:r>
            <a:r>
              <a:rPr lang="en-US" sz="32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디렉터</a:t>
            </a:r>
            <a:endParaRPr lang="en-US" sz="3200" dirty="0">
              <a:solidFill>
                <a:srgbClr val="010101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010101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33207" y="5580086"/>
            <a:ext cx="3565546" cy="58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3"/>
              </a:lnSpc>
              <a:spcBef>
                <a:spcPct val="0"/>
              </a:spcBef>
            </a:pPr>
            <a:r>
              <a:rPr lang="en-US" sz="3602" b="1" i="1" spc="-72" dirty="0" err="1">
                <a:solidFill>
                  <a:srgbClr val="010101"/>
                </a:solidFill>
                <a:latin typeface="함초롬바탕" panose="02030604000101010101" pitchFamily="18" charset="-127"/>
                <a:ea typeface="Lora Bold Italics"/>
                <a:cs typeface="함초롬바탕" panose="02030604000101010101" pitchFamily="18" charset="-127"/>
                <a:sym typeface="Lora Bold Italics"/>
              </a:rPr>
              <a:t>차경환</a:t>
            </a:r>
            <a:endParaRPr lang="en-US" sz="3602" b="1" i="1" spc="-72" dirty="0">
              <a:solidFill>
                <a:srgbClr val="010101"/>
              </a:solidFill>
              <a:latin typeface="함초롬바탕" panose="02030604000101010101" pitchFamily="18" charset="-127"/>
              <a:ea typeface="Lora Bold Italics"/>
              <a:cs typeface="함초롬바탕" panose="02030604000101010101" pitchFamily="18" charset="-127"/>
              <a:sym typeface="Lora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7373130"/>
            <a:ext cx="4942151" cy="171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“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이거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만들어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. 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구현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방법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? </a:t>
            </a:r>
          </a:p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10101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네가</a:t>
            </a:r>
            <a:r>
              <a:rPr lang="en-US" sz="2400" b="1" dirty="0">
                <a:solidFill>
                  <a:srgbClr val="010101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2400" b="1" dirty="0" err="1">
                <a:solidFill>
                  <a:srgbClr val="010101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생각해야지</a:t>
            </a:r>
            <a:r>
              <a:rPr lang="en-US" sz="2400" b="1" dirty="0">
                <a:solidFill>
                  <a:srgbClr val="010101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.</a:t>
            </a:r>
          </a:p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별거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아니니까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할 수 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있지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?＂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10101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966973" y="6252957"/>
            <a:ext cx="4184863" cy="40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8"/>
              </a:lnSpc>
              <a:spcBef>
                <a:spcPct val="0"/>
              </a:spcBef>
            </a:pPr>
            <a:r>
              <a:rPr lang="en-US" sz="2491" spc="-49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메인</a:t>
            </a:r>
            <a:r>
              <a:rPr lang="en-US" sz="2491" spc="-49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2491" spc="-49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프로그래머</a:t>
            </a:r>
            <a:endParaRPr lang="en-US" sz="2491" spc="-49" dirty="0">
              <a:solidFill>
                <a:srgbClr val="010101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76631" y="5589611"/>
            <a:ext cx="3565546" cy="536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3"/>
              </a:lnSpc>
              <a:spcBef>
                <a:spcPct val="0"/>
              </a:spcBef>
            </a:pPr>
            <a:r>
              <a:rPr lang="en-US" sz="3202" b="1" i="1" spc="-64" dirty="0">
                <a:solidFill>
                  <a:srgbClr val="010101"/>
                </a:solidFill>
                <a:latin typeface="함초롬바탕" panose="02030604000101010101" pitchFamily="18" charset="-127"/>
                <a:ea typeface="Lora Bold Italics"/>
                <a:cs typeface="함초롬바탕" panose="02030604000101010101" pitchFamily="18" charset="-127"/>
                <a:sym typeface="Lora Bold Italics"/>
              </a:rPr>
              <a:t>조승훈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09423" y="6252957"/>
            <a:ext cx="4184863" cy="40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8"/>
              </a:lnSpc>
              <a:spcBef>
                <a:spcPct val="0"/>
              </a:spcBef>
            </a:pPr>
            <a:r>
              <a:rPr lang="en-US" sz="2491" spc="-49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서브</a:t>
            </a:r>
            <a:r>
              <a:rPr lang="en-US" sz="2491" spc="-49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2491" spc="-49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프로그래머</a:t>
            </a:r>
            <a:endParaRPr lang="en-US" sz="2491" spc="-49" dirty="0">
              <a:solidFill>
                <a:srgbClr val="010101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919082" y="5589611"/>
            <a:ext cx="3565546" cy="536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3"/>
              </a:lnSpc>
              <a:spcBef>
                <a:spcPct val="0"/>
              </a:spcBef>
            </a:pPr>
            <a:r>
              <a:rPr lang="en-US" sz="3202" b="1" i="1" spc="-64" dirty="0" err="1">
                <a:solidFill>
                  <a:srgbClr val="010101"/>
                </a:solidFill>
                <a:latin typeface="함초롬바탕" panose="02030604000101010101" pitchFamily="18" charset="-127"/>
                <a:ea typeface="Lora Bold Italics"/>
                <a:cs typeface="함초롬바탕" panose="02030604000101010101" pitchFamily="18" charset="-127"/>
                <a:sym typeface="Lora Bold Italics"/>
              </a:rPr>
              <a:t>이주석</a:t>
            </a:r>
            <a:endParaRPr lang="en-US" sz="3202" b="1" i="1" spc="-64" dirty="0">
              <a:solidFill>
                <a:srgbClr val="010101"/>
              </a:solidFill>
              <a:latin typeface="함초롬바탕" panose="02030604000101010101" pitchFamily="18" charset="-127"/>
              <a:ea typeface="Lora Bold Italics"/>
              <a:cs typeface="함초롬바탕" panose="02030604000101010101" pitchFamily="18" charset="-127"/>
              <a:sym typeface="Lora Bold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72924" y="7373130"/>
            <a:ext cx="4942151" cy="127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“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이런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좋은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기능이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2400" dirty="0" err="1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있었다니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!</a:t>
            </a:r>
          </a:p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010101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다..</a:t>
            </a:r>
            <a:r>
              <a:rPr lang="en-US" sz="2400" b="1" dirty="0" err="1">
                <a:solidFill>
                  <a:srgbClr val="010101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다시</a:t>
            </a:r>
            <a:r>
              <a:rPr lang="en-US" sz="2400" b="1" dirty="0">
                <a:solidFill>
                  <a:srgbClr val="010101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2400" b="1" dirty="0" err="1">
                <a:solidFill>
                  <a:srgbClr val="010101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해야하나</a:t>
            </a:r>
            <a:r>
              <a:rPr lang="en-US" sz="2400" b="1" dirty="0">
                <a:solidFill>
                  <a:srgbClr val="010101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...</a:t>
            </a: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”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(っ °Д °;)っ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4574" y="7295627"/>
            <a:ext cx="4942151" cy="82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“</a:t>
            </a:r>
            <a:r>
              <a:rPr lang="ko-KR" altLang="en-US" sz="240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너무 어렵지만</a:t>
            </a:r>
            <a:r>
              <a:rPr lang="en-US" altLang="ko-KR" sz="240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….</a:t>
            </a:r>
          </a:p>
          <a:p>
            <a:pPr algn="ctr">
              <a:lnSpc>
                <a:spcPts val="3359"/>
              </a:lnSpc>
            </a:pPr>
            <a:r>
              <a:rPr lang="ko-KR" altLang="en-US" sz="240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그래도 해야지</a:t>
            </a:r>
            <a:r>
              <a:rPr lang="en-US" altLang="ko-KR" sz="2400">
                <a:solidFill>
                  <a:srgbClr val="010101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”</a:t>
            </a:r>
            <a:endParaRPr lang="en-US" sz="2400" dirty="0">
              <a:solidFill>
                <a:srgbClr val="010101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3084984" y="972571"/>
            <a:ext cx="3408548" cy="4454742"/>
            <a:chOff x="0" y="0"/>
            <a:chExt cx="890430" cy="1163732"/>
          </a:xfrm>
          <a:blipFill>
            <a:blip r:embed="rId4"/>
            <a:stretch>
              <a:fillRect/>
            </a:stretch>
          </a:blip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890430" cy="1163732"/>
            </a:xfrm>
            <a:custGeom>
              <a:avLst/>
              <a:gdLst/>
              <a:ahLst/>
              <a:cxnLst/>
              <a:rect l="l" t="t" r="r" b="b"/>
              <a:pathLst>
                <a:path w="890430" h="1163732">
                  <a:moveTo>
                    <a:pt x="52240" y="0"/>
                  </a:moveTo>
                  <a:lnTo>
                    <a:pt x="838190" y="0"/>
                  </a:lnTo>
                  <a:cubicBezTo>
                    <a:pt x="867041" y="0"/>
                    <a:pt x="890430" y="23389"/>
                    <a:pt x="890430" y="52240"/>
                  </a:cubicBezTo>
                  <a:lnTo>
                    <a:pt x="890430" y="1111492"/>
                  </a:lnTo>
                  <a:cubicBezTo>
                    <a:pt x="890430" y="1125347"/>
                    <a:pt x="884926" y="1138634"/>
                    <a:pt x="875129" y="1148431"/>
                  </a:cubicBezTo>
                  <a:cubicBezTo>
                    <a:pt x="865332" y="1158228"/>
                    <a:pt x="852045" y="1163732"/>
                    <a:pt x="838190" y="1163732"/>
                  </a:cubicBezTo>
                  <a:lnTo>
                    <a:pt x="52240" y="1163732"/>
                  </a:lnTo>
                  <a:cubicBezTo>
                    <a:pt x="23389" y="1163732"/>
                    <a:pt x="0" y="1140343"/>
                    <a:pt x="0" y="1111492"/>
                  </a:cubicBezTo>
                  <a:lnTo>
                    <a:pt x="0" y="52240"/>
                  </a:lnTo>
                  <a:cubicBezTo>
                    <a:pt x="0" y="23389"/>
                    <a:pt x="23389" y="0"/>
                    <a:pt x="52240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31" name="AutoShape 31"/>
          <p:cNvSpPr/>
          <p:nvPr/>
        </p:nvSpPr>
        <p:spPr>
          <a:xfrm>
            <a:off x="0" y="9567806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97006" y="9413184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01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E03B17B-515C-7970-C323-58F3F3849B43}"/>
              </a:ext>
            </a:extLst>
          </p:cNvPr>
          <p:cNvGrpSpPr/>
          <p:nvPr/>
        </p:nvGrpSpPr>
        <p:grpSpPr>
          <a:xfrm>
            <a:off x="1861966" y="1181049"/>
            <a:ext cx="2937593" cy="3636092"/>
            <a:chOff x="1405807" y="1562994"/>
            <a:chExt cx="1851307" cy="233952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D6897C-D3FC-6188-E2CF-8BC36B044210}"/>
                </a:ext>
              </a:extLst>
            </p:cNvPr>
            <p:cNvSpPr/>
            <p:nvPr/>
          </p:nvSpPr>
          <p:spPr>
            <a:xfrm>
              <a:off x="1584803" y="3087487"/>
              <a:ext cx="1672311" cy="815031"/>
            </a:xfrm>
            <a:prstGeom prst="rect">
              <a:avLst/>
            </a:prstGeom>
            <a:blipFill dpi="0" rotWithShape="1">
              <a:blip r:embed="rId5">
                <a:alphaModFix amt="56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A45A51-D743-C55F-6D89-BF601B013989}"/>
                </a:ext>
              </a:extLst>
            </p:cNvPr>
            <p:cNvSpPr/>
            <p:nvPr/>
          </p:nvSpPr>
          <p:spPr>
            <a:xfrm>
              <a:off x="1653309" y="1969076"/>
              <a:ext cx="1365539" cy="11343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D4F72C1-D6A0-7CC2-DEB7-370800103C50}"/>
                </a:ext>
              </a:extLst>
            </p:cNvPr>
            <p:cNvSpPr/>
            <p:nvPr/>
          </p:nvSpPr>
          <p:spPr>
            <a:xfrm>
              <a:off x="1825861" y="2395552"/>
              <a:ext cx="475625" cy="2901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70CB9CD-E464-4DD7-1AB0-19AFFEE90037}"/>
                </a:ext>
              </a:extLst>
            </p:cNvPr>
            <p:cNvSpPr/>
            <p:nvPr/>
          </p:nvSpPr>
          <p:spPr>
            <a:xfrm rot="19774166">
              <a:off x="2540795" y="2256189"/>
              <a:ext cx="327687" cy="2699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4F6CE3F-C6F1-ED60-5E54-4A52AB48A4C9}"/>
                </a:ext>
              </a:extLst>
            </p:cNvPr>
            <p:cNvSpPr/>
            <p:nvPr/>
          </p:nvSpPr>
          <p:spPr>
            <a:xfrm rot="19774166">
              <a:off x="1838053" y="2438131"/>
              <a:ext cx="216061" cy="1984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ACF051-10D6-DA9E-07E1-2F3480D83C9A}"/>
                </a:ext>
              </a:extLst>
            </p:cNvPr>
            <p:cNvSpPr/>
            <p:nvPr/>
          </p:nvSpPr>
          <p:spPr>
            <a:xfrm rot="19774166">
              <a:off x="2693674" y="2305102"/>
              <a:ext cx="158926" cy="1721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AEA0BF4-C7F1-B105-A268-B521FFD8F007}"/>
                </a:ext>
              </a:extLst>
            </p:cNvPr>
            <p:cNvSpPr/>
            <p:nvPr/>
          </p:nvSpPr>
          <p:spPr>
            <a:xfrm>
              <a:off x="2336077" y="2958370"/>
              <a:ext cx="261502" cy="1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2" descr="버퍼링 아이콘 벡터 | 프리미엄 벡터">
              <a:extLst>
                <a:ext uri="{FF2B5EF4-FFF2-40B4-BE49-F238E27FC236}">
                  <a16:creationId xmlns:a16="http://schemas.microsoft.com/office/drawing/2014/main" id="{4C3307B4-D005-C948-0EDC-B0DAF27F6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3556" y1="32889" x2="43556" y2="32889"/>
                          <a14:foregroundMark x1="35556" y1="44000" x2="35556" y2="44000"/>
                          <a14:foregroundMark x1="33333" y1="56889" x2="33333" y2="56889"/>
                          <a14:foregroundMark x1="40000" y1="64444" x2="40000" y2="64444"/>
                          <a14:foregroundMark x1="52000" y1="67111" x2="52000" y2="67111"/>
                          <a14:foregroundMark x1="62222" y1="63556" x2="62222" y2="63556"/>
                          <a14:foregroundMark x1="68889" y1="54667" x2="68889" y2="54667"/>
                          <a14:foregroundMark x1="68444" y1="43556" x2="68444" y2="43556"/>
                          <a14:foregroundMark x1="61778" y1="33778" x2="61778" y2="33778"/>
                          <a14:foregroundMark x1="51111" y1="30667" x2="51111" y2="3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986" y="1562994"/>
              <a:ext cx="1122738" cy="1122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68BCE84-07A5-8CE7-29E9-B2DD3ADBD1C7}"/>
                </a:ext>
              </a:extLst>
            </p:cNvPr>
            <p:cNvSpPr/>
            <p:nvPr/>
          </p:nvSpPr>
          <p:spPr>
            <a:xfrm>
              <a:off x="2064953" y="1656773"/>
              <a:ext cx="1192161" cy="1039953"/>
            </a:xfrm>
            <a:prstGeom prst="rect">
              <a:avLst/>
            </a:prstGeom>
            <a:blipFill dpi="0" rotWithShape="1">
              <a:blip r:embed="rId8">
                <a:alphaModFix amt="33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61D2538-EFCB-7A51-52A1-432524FDA0EB}"/>
                </a:ext>
              </a:extLst>
            </p:cNvPr>
            <p:cNvSpPr/>
            <p:nvPr/>
          </p:nvSpPr>
          <p:spPr>
            <a:xfrm>
              <a:off x="1405807" y="2370831"/>
              <a:ext cx="1557607" cy="660124"/>
            </a:xfrm>
            <a:prstGeom prst="rect">
              <a:avLst/>
            </a:prstGeom>
            <a:blipFill dpi="0" rotWithShape="1">
              <a:blip r:embed="rId9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6903F797-C6C2-935C-8B15-BFDED0303145}"/>
              </a:ext>
            </a:extLst>
          </p:cNvPr>
          <p:cNvGrpSpPr/>
          <p:nvPr/>
        </p:nvGrpSpPr>
        <p:grpSpPr>
          <a:xfrm>
            <a:off x="7433629" y="908491"/>
            <a:ext cx="3408548" cy="4454742"/>
            <a:chOff x="0" y="0"/>
            <a:chExt cx="890430" cy="1163732"/>
          </a:xfrm>
          <a:blipFill>
            <a:blip r:embed="rId10"/>
            <a:stretch>
              <a:fillRect/>
            </a:stretch>
          </a:blipFill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9168DC85-5154-98F7-4A09-75AB6F9EA761}"/>
                </a:ext>
              </a:extLst>
            </p:cNvPr>
            <p:cNvSpPr/>
            <p:nvPr/>
          </p:nvSpPr>
          <p:spPr>
            <a:xfrm>
              <a:off x="0" y="0"/>
              <a:ext cx="890430" cy="1163732"/>
            </a:xfrm>
            <a:custGeom>
              <a:avLst/>
              <a:gdLst/>
              <a:ahLst/>
              <a:cxnLst/>
              <a:rect l="l" t="t" r="r" b="b"/>
              <a:pathLst>
                <a:path w="890430" h="1163732">
                  <a:moveTo>
                    <a:pt x="52240" y="0"/>
                  </a:moveTo>
                  <a:lnTo>
                    <a:pt x="838190" y="0"/>
                  </a:lnTo>
                  <a:cubicBezTo>
                    <a:pt x="867041" y="0"/>
                    <a:pt x="890430" y="23389"/>
                    <a:pt x="890430" y="52240"/>
                  </a:cubicBezTo>
                  <a:lnTo>
                    <a:pt x="890430" y="1111492"/>
                  </a:lnTo>
                  <a:cubicBezTo>
                    <a:pt x="890430" y="1125347"/>
                    <a:pt x="884926" y="1138634"/>
                    <a:pt x="875129" y="1148431"/>
                  </a:cubicBezTo>
                  <a:cubicBezTo>
                    <a:pt x="865332" y="1158228"/>
                    <a:pt x="852045" y="1163732"/>
                    <a:pt x="838190" y="1163732"/>
                  </a:cubicBezTo>
                  <a:lnTo>
                    <a:pt x="52240" y="1163732"/>
                  </a:lnTo>
                  <a:cubicBezTo>
                    <a:pt x="23389" y="1163732"/>
                    <a:pt x="0" y="1140343"/>
                    <a:pt x="0" y="1111492"/>
                  </a:cubicBezTo>
                  <a:lnTo>
                    <a:pt x="0" y="52240"/>
                  </a:lnTo>
                  <a:cubicBezTo>
                    <a:pt x="0" y="23389"/>
                    <a:pt x="23389" y="0"/>
                    <a:pt x="52240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9144000" y="1996827"/>
            <a:ext cx="8605488" cy="6443359"/>
          </a:xfrm>
          <a:custGeom>
            <a:avLst/>
            <a:gdLst/>
            <a:ahLst/>
            <a:cxnLst/>
            <a:rect l="l" t="t" r="r" b="b"/>
            <a:pathLst>
              <a:path w="8605488" h="6443359">
                <a:moveTo>
                  <a:pt x="0" y="0"/>
                </a:moveTo>
                <a:lnTo>
                  <a:pt x="8605488" y="0"/>
                </a:lnTo>
                <a:lnTo>
                  <a:pt x="8605488" y="6443359"/>
                </a:lnTo>
                <a:lnTo>
                  <a:pt x="0" y="644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6196" y="90145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개선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및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발전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가능성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3041860"/>
            <a:ext cx="5295900" cy="906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9041" lvl="1" indent="-604520" algn="l">
              <a:lnSpc>
                <a:spcPts val="7840"/>
              </a:lnSpc>
              <a:buFont typeface="Arial"/>
              <a:buChar char="•"/>
            </a:pPr>
            <a:r>
              <a:rPr lang="en-US" sz="5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던전</a:t>
            </a:r>
            <a:r>
              <a:rPr lang="en-US" sz="5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5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콘텐츠</a:t>
            </a:r>
            <a:endParaRPr lang="en-US" sz="5600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26196" y="4858125"/>
            <a:ext cx="7817804" cy="166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모험적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요소를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확장시켜주는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콘텐츠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추가</a:t>
            </a:r>
            <a:endParaRPr lang="en-US" sz="4800" dirty="0">
              <a:solidFill>
                <a:srgbClr val="000000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9144000" y="2129497"/>
            <a:ext cx="8115300" cy="6076331"/>
          </a:xfrm>
          <a:custGeom>
            <a:avLst/>
            <a:gdLst/>
            <a:ahLst/>
            <a:cxnLst/>
            <a:rect l="l" t="t" r="r" b="b"/>
            <a:pathLst>
              <a:path w="8115300" h="6076331">
                <a:moveTo>
                  <a:pt x="0" y="0"/>
                </a:moveTo>
                <a:lnTo>
                  <a:pt x="8115300" y="0"/>
                </a:lnTo>
                <a:lnTo>
                  <a:pt x="8115300" y="6076331"/>
                </a:lnTo>
                <a:lnTo>
                  <a:pt x="0" y="6076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6196" y="90145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개선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및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발전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가능성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3041860"/>
            <a:ext cx="5295900" cy="906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9041" lvl="1" indent="-604520" algn="l">
              <a:lnSpc>
                <a:spcPts val="7840"/>
              </a:lnSpc>
              <a:buFont typeface="Arial"/>
              <a:buChar char="•"/>
            </a:pPr>
            <a:r>
              <a:rPr lang="en-US" sz="5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제작</a:t>
            </a:r>
            <a:r>
              <a:rPr lang="en-US" sz="5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5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콘텐츠</a:t>
            </a:r>
            <a:endParaRPr lang="en-US" sz="5600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26196" y="4858125"/>
            <a:ext cx="4998404" cy="778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제작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시스템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보강</a:t>
            </a:r>
            <a:endParaRPr lang="en-US" sz="4800" dirty="0">
              <a:solidFill>
                <a:srgbClr val="000000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12147" y="3389757"/>
            <a:ext cx="9663706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 i="1" dirty="0">
                <a:solidFill>
                  <a:srgbClr val="F4EADB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12147" y="5910715"/>
            <a:ext cx="9663706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i="1" dirty="0">
                <a:solidFill>
                  <a:srgbClr val="F4EADB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Unreal Dreamers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02</a:t>
            </a:r>
          </a:p>
        </p:txBody>
      </p:sp>
      <p:sp>
        <p:nvSpPr>
          <p:cNvPr id="6" name="AutoShape 6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552480" y="1672126"/>
            <a:ext cx="953760" cy="1318478"/>
          </a:xfrm>
          <a:custGeom>
            <a:avLst/>
            <a:gdLst/>
            <a:ahLst/>
            <a:cxnLst/>
            <a:rect l="l" t="t" r="r" b="b"/>
            <a:pathLst>
              <a:path w="953760" h="1318478">
                <a:moveTo>
                  <a:pt x="0" y="0"/>
                </a:moveTo>
                <a:lnTo>
                  <a:pt x="953760" y="0"/>
                </a:lnTo>
                <a:lnTo>
                  <a:pt x="953760" y="1318478"/>
                </a:lnTo>
                <a:lnTo>
                  <a:pt x="0" y="131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9502" y="1626515"/>
            <a:ext cx="17293895" cy="741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9992" lvl="1" indent="-1144996" algn="l">
              <a:lnSpc>
                <a:spcPts val="20152"/>
              </a:lnSpc>
              <a:buFont typeface="Arial"/>
              <a:buChar char="•"/>
            </a:pPr>
            <a:r>
              <a:rPr lang="en-US" sz="9500" i="1" u="sng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모험</a:t>
            </a:r>
            <a:r>
              <a:rPr lang="en-US" sz="95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의</a:t>
            </a:r>
            <a:r>
              <a:rPr lang="en-US" sz="95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95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즐거움</a:t>
            </a:r>
            <a:endParaRPr lang="en-US" sz="9500" dirty="0">
              <a:solidFill>
                <a:srgbClr val="271905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  <a:p>
            <a:pPr marL="2289992" lvl="1" indent="-1144996" algn="l">
              <a:lnSpc>
                <a:spcPts val="20152"/>
              </a:lnSpc>
              <a:buFont typeface="Arial"/>
              <a:buChar char="•"/>
            </a:pPr>
            <a:r>
              <a:rPr lang="en-US" sz="95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직책과</a:t>
            </a:r>
            <a:r>
              <a:rPr lang="en-US" sz="95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95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육성</a:t>
            </a:r>
            <a:r>
              <a:rPr lang="en-US" sz="95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, </a:t>
            </a:r>
            <a:r>
              <a:rPr lang="en-US" sz="9500" u="sng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성취감</a:t>
            </a:r>
            <a:endParaRPr lang="en-US" sz="9500" u="sng" dirty="0">
              <a:solidFill>
                <a:srgbClr val="271905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  <a:p>
            <a:pPr marL="2289992" lvl="1" indent="-1144996" algn="l">
              <a:lnSpc>
                <a:spcPts val="20152"/>
              </a:lnSpc>
              <a:buFont typeface="Arial"/>
              <a:buChar char="•"/>
            </a:pPr>
            <a:r>
              <a:rPr lang="en-US" sz="95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깊이</a:t>
            </a:r>
            <a:r>
              <a:rPr lang="en-US" sz="95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95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있는</a:t>
            </a:r>
            <a:r>
              <a:rPr lang="en-US" sz="95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9500" u="sng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시나리오</a:t>
            </a:r>
            <a:r>
              <a:rPr lang="en-US" sz="9500" dirty="0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, </a:t>
            </a:r>
            <a:r>
              <a:rPr lang="en-US" sz="9500" dirty="0" err="1">
                <a:solidFill>
                  <a:srgbClr val="27190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스토리</a:t>
            </a:r>
            <a:endParaRPr lang="en-US" sz="9500" dirty="0">
              <a:solidFill>
                <a:srgbClr val="271905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190240" y="6553531"/>
            <a:ext cx="953760" cy="1318478"/>
          </a:xfrm>
          <a:custGeom>
            <a:avLst/>
            <a:gdLst/>
            <a:ahLst/>
            <a:cxnLst/>
            <a:rect l="l" t="t" r="r" b="b"/>
            <a:pathLst>
              <a:path w="953760" h="1318478">
                <a:moveTo>
                  <a:pt x="0" y="0"/>
                </a:moveTo>
                <a:lnTo>
                  <a:pt x="953760" y="0"/>
                </a:lnTo>
                <a:lnTo>
                  <a:pt x="953760" y="1318478"/>
                </a:lnTo>
                <a:lnTo>
                  <a:pt x="0" y="131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694242" y="4030311"/>
            <a:ext cx="953760" cy="1318478"/>
          </a:xfrm>
          <a:custGeom>
            <a:avLst/>
            <a:gdLst/>
            <a:ahLst/>
            <a:cxnLst/>
            <a:rect l="l" t="t" r="r" b="b"/>
            <a:pathLst>
              <a:path w="953760" h="1318478">
                <a:moveTo>
                  <a:pt x="0" y="0"/>
                </a:moveTo>
                <a:lnTo>
                  <a:pt x="953760" y="0"/>
                </a:lnTo>
                <a:lnTo>
                  <a:pt x="953760" y="1318478"/>
                </a:lnTo>
                <a:lnTo>
                  <a:pt x="0" y="131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565243" y="2990605"/>
            <a:ext cx="11742413" cy="5396684"/>
            <a:chOff x="0" y="0"/>
            <a:chExt cx="1171788" cy="8793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1800" cy="849417"/>
            </a:xfrm>
            <a:custGeom>
              <a:avLst/>
              <a:gdLst/>
              <a:ahLst/>
              <a:cxnLst/>
              <a:rect l="l" t="t" r="r" b="b"/>
              <a:pathLst>
                <a:path w="1171800" h="849417">
                  <a:moveTo>
                    <a:pt x="764619" y="0"/>
                  </a:moveTo>
                  <a:lnTo>
                    <a:pt x="407138" y="0"/>
                  </a:lnTo>
                  <a:cubicBezTo>
                    <a:pt x="182265" y="0"/>
                    <a:pt x="0" y="152711"/>
                    <a:pt x="0" y="341088"/>
                  </a:cubicBezTo>
                  <a:cubicBezTo>
                    <a:pt x="0" y="477461"/>
                    <a:pt x="95552" y="595094"/>
                    <a:pt x="233603" y="649670"/>
                  </a:cubicBezTo>
                  <a:lnTo>
                    <a:pt x="233603" y="813400"/>
                  </a:lnTo>
                  <a:cubicBezTo>
                    <a:pt x="233603" y="826117"/>
                    <a:pt x="240708" y="837769"/>
                    <a:pt x="252014" y="843593"/>
                  </a:cubicBezTo>
                  <a:cubicBezTo>
                    <a:pt x="263319" y="849417"/>
                    <a:pt x="276931" y="848437"/>
                    <a:pt x="287286" y="841054"/>
                  </a:cubicBezTo>
                  <a:lnTo>
                    <a:pt x="456443" y="720441"/>
                  </a:lnTo>
                  <a:cubicBezTo>
                    <a:pt x="491359" y="695545"/>
                    <a:pt x="533173" y="682165"/>
                    <a:pt x="576056" y="682165"/>
                  </a:cubicBezTo>
                  <a:lnTo>
                    <a:pt x="764619" y="682165"/>
                  </a:lnTo>
                  <a:cubicBezTo>
                    <a:pt x="989507" y="682165"/>
                    <a:pt x="1171788" y="529453"/>
                    <a:pt x="1171788" y="341075"/>
                  </a:cubicBezTo>
                  <a:cubicBezTo>
                    <a:pt x="1171800" y="152711"/>
                    <a:pt x="989507" y="0"/>
                    <a:pt x="764619" y="0"/>
                  </a:cubicBezTo>
                  <a:close/>
                </a:path>
              </a:pathLst>
            </a:custGeom>
            <a:solidFill>
              <a:srgbClr val="DDBC8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7193"/>
              <a:ext cx="1171788" cy="71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endParaRPr dirty="0">
                <a:latin typeface="함초롬바탕" panose="02030604000101010101" pitchFamily="18" charset="-127"/>
              </a:endParaRPr>
            </a:p>
            <a:p>
              <a:pPr algn="ctr">
                <a:lnSpc>
                  <a:spcPts val="8959"/>
                </a:lnSpc>
              </a:pPr>
              <a:r>
                <a:rPr lang="en-US" sz="6399" dirty="0" err="1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어드벤처</a:t>
              </a:r>
              <a:r>
                <a:rPr lang="en-US" sz="6399" dirty="0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6399">
                  <a:solidFill>
                    <a:srgbClr val="000000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RPG 게임</a:t>
              </a:r>
              <a:endParaRPr lang="en-US" sz="6399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312147" y="48101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프로젝트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소개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02</a:t>
            </a:r>
          </a:p>
        </p:txBody>
      </p:sp>
      <p:sp>
        <p:nvSpPr>
          <p:cNvPr id="6" name="AutoShape 6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37532" y="1920424"/>
            <a:ext cx="8050468" cy="6027788"/>
          </a:xfrm>
          <a:custGeom>
            <a:avLst/>
            <a:gdLst/>
            <a:ahLst/>
            <a:cxnLst/>
            <a:rect l="l" t="t" r="r" b="b"/>
            <a:pathLst>
              <a:path w="8050468" h="6027788">
                <a:moveTo>
                  <a:pt x="0" y="0"/>
                </a:moveTo>
                <a:lnTo>
                  <a:pt x="8050468" y="0"/>
                </a:lnTo>
                <a:lnTo>
                  <a:pt x="8050468" y="6027788"/>
                </a:lnTo>
                <a:lnTo>
                  <a:pt x="0" y="602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12147" y="48101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프로젝트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소개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6079" y="2346033"/>
            <a:ext cx="6820814" cy="171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</a:pPr>
            <a:r>
              <a:rPr lang="en-US" sz="5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어드벤처</a:t>
            </a:r>
            <a:r>
              <a:rPr lang="en-US" sz="5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5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장르</a:t>
            </a:r>
            <a:endParaRPr lang="en-US" sz="5600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  <a:p>
            <a:pPr algn="just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(Adventure)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9503" y="4858118"/>
            <a:ext cx="9192698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440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플레이어가 캐릭터</a:t>
            </a:r>
            <a:r>
              <a:rPr lang="en-US" altLang="ko-KR" sz="440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440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주인공</a:t>
            </a:r>
            <a:r>
              <a:rPr lang="en-US" altLang="ko-KR" sz="440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440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조작</a:t>
            </a:r>
            <a:endParaRPr lang="ko-KR" altLang="en-US" sz="4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440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필드 탐험</a:t>
            </a:r>
            <a:r>
              <a:rPr lang="en-US" altLang="ko-KR" sz="440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440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퍼즐을 통한 과제 해결</a:t>
            </a:r>
            <a:endParaRPr lang="ko-KR" altLang="en-US" sz="4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02</a:t>
            </a:r>
          </a:p>
        </p:txBody>
      </p:sp>
      <p:sp>
        <p:nvSpPr>
          <p:cNvPr id="6" name="AutoShape 6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591648" y="1576388"/>
            <a:ext cx="7971373" cy="5968565"/>
          </a:xfrm>
          <a:custGeom>
            <a:avLst/>
            <a:gdLst/>
            <a:ahLst/>
            <a:cxnLst/>
            <a:rect l="l" t="t" r="r" b="b"/>
            <a:pathLst>
              <a:path w="7971373" h="5968565">
                <a:moveTo>
                  <a:pt x="0" y="0"/>
                </a:moveTo>
                <a:lnTo>
                  <a:pt x="7971372" y="0"/>
                </a:lnTo>
                <a:lnTo>
                  <a:pt x="7971372" y="5968565"/>
                </a:lnTo>
                <a:lnTo>
                  <a:pt x="0" y="5968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12147" y="48101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프로젝트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소개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6079" y="2346033"/>
            <a:ext cx="8779257" cy="171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</a:pPr>
            <a:r>
              <a:rPr lang="en-US" sz="5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RPG </a:t>
            </a:r>
            <a:r>
              <a:rPr lang="en-US" sz="5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장르</a:t>
            </a:r>
            <a:endParaRPr lang="en-US" sz="5600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  <a:p>
            <a:pPr algn="just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(Role Playing Game)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7068" y="4920282"/>
            <a:ext cx="1206163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플레이어에게 역할 부여</a:t>
            </a:r>
            <a:endParaRPr lang="ko-KR" altLang="en-US" sz="3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협력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적대 등의 여러 가상의 상황 제시</a:t>
            </a:r>
            <a:endParaRPr lang="ko-KR" altLang="en-US" sz="3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상황에서 주어지는 시련을 극복하여 목표 달성</a:t>
            </a:r>
            <a:endParaRPr lang="ko-KR" altLang="en-US" sz="3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923973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02</a:t>
            </a:r>
          </a:p>
        </p:txBody>
      </p:sp>
      <p:sp>
        <p:nvSpPr>
          <p:cNvPr id="6" name="AutoShape 6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58478" y="2226363"/>
            <a:ext cx="9085522" cy="4690401"/>
          </a:xfrm>
          <a:custGeom>
            <a:avLst/>
            <a:gdLst/>
            <a:ahLst/>
            <a:cxnLst/>
            <a:rect l="l" t="t" r="r" b="b"/>
            <a:pathLst>
              <a:path w="9085522" h="4690401">
                <a:moveTo>
                  <a:pt x="0" y="0"/>
                </a:moveTo>
                <a:lnTo>
                  <a:pt x="9085522" y="0"/>
                </a:lnTo>
                <a:lnTo>
                  <a:pt x="9085522" y="4690400"/>
                </a:lnTo>
                <a:lnTo>
                  <a:pt x="0" y="469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034475" y="1576388"/>
            <a:ext cx="7882756" cy="5754412"/>
          </a:xfrm>
          <a:custGeom>
            <a:avLst/>
            <a:gdLst/>
            <a:ahLst/>
            <a:cxnLst/>
            <a:rect l="l" t="t" r="r" b="b"/>
            <a:pathLst>
              <a:path w="7882756" h="5754412">
                <a:moveTo>
                  <a:pt x="0" y="0"/>
                </a:moveTo>
                <a:lnTo>
                  <a:pt x="7882756" y="0"/>
                </a:lnTo>
                <a:lnTo>
                  <a:pt x="7882756" y="5754411"/>
                </a:lnTo>
                <a:lnTo>
                  <a:pt x="0" y="5754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312147" y="48101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프로젝트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소개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52600" y="8102918"/>
            <a:ext cx="5462875" cy="778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액션에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치중된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예시</a:t>
            </a:r>
            <a:endParaRPr lang="en-US" sz="4800" dirty="0">
              <a:solidFill>
                <a:srgbClr val="000000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56471" y="8102918"/>
            <a:ext cx="10224615" cy="77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지나치게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경쟁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전투에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치중된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예시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923973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02</a:t>
            </a:r>
          </a:p>
        </p:txBody>
      </p:sp>
      <p:sp>
        <p:nvSpPr>
          <p:cNvPr id="6" name="AutoShape 6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12147" y="48101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프로젝트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소개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6605" y="4144657"/>
            <a:ext cx="16415980" cy="157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4431"/>
              </a:lnSpc>
            </a:pPr>
            <a:r>
              <a:rPr lang="en-US" sz="6600" b="1" u="sng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모험</a:t>
            </a:r>
            <a:r>
              <a:rPr lang="en-US" sz="6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과</a:t>
            </a:r>
            <a:r>
              <a:rPr lang="en-US" sz="6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6600" b="1" u="sng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역할</a:t>
            </a:r>
            <a:r>
              <a:rPr lang="en-US" sz="6600" b="1" u="sng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6600" b="1" u="sng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수행</a:t>
            </a:r>
            <a:r>
              <a:rPr lang="en-US" sz="6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이</a:t>
            </a:r>
            <a:r>
              <a:rPr lang="en-US" sz="6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6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중심이</a:t>
            </a:r>
            <a:r>
              <a:rPr lang="en-US" sz="6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6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되는</a:t>
            </a:r>
            <a:r>
              <a:rPr lang="en-US" sz="6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6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게임</a:t>
            </a:r>
            <a:r>
              <a:rPr lang="en-US" sz="6600" b="1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6600" b="1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제작</a:t>
            </a:r>
            <a:endParaRPr lang="en-US" sz="6600" b="1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20899" y="3148659"/>
            <a:ext cx="3689831" cy="906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1" lvl="1"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결론</a:t>
            </a:r>
            <a:endParaRPr lang="en-US" sz="5600" dirty="0">
              <a:solidFill>
                <a:srgbClr val="000000"/>
              </a:solidFill>
              <a:latin typeface="함초롬바탕" panose="02030604000101010101" pitchFamily="18" charset="-127"/>
              <a:ea typeface="Lora"/>
              <a:cs typeface="함초롬바탕" panose="02030604000101010101" pitchFamily="18" charset="-127"/>
              <a:sym typeface="Lora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02857" y="3019163"/>
            <a:ext cx="1613286" cy="2230206"/>
          </a:xfrm>
          <a:custGeom>
            <a:avLst/>
            <a:gdLst/>
            <a:ahLst/>
            <a:cxnLst/>
            <a:rect l="l" t="t" r="r" b="b"/>
            <a:pathLst>
              <a:path w="1613286" h="2230206">
                <a:moveTo>
                  <a:pt x="0" y="0"/>
                </a:moveTo>
                <a:lnTo>
                  <a:pt x="1613286" y="0"/>
                </a:lnTo>
                <a:lnTo>
                  <a:pt x="1613286" y="2230207"/>
                </a:lnTo>
                <a:lnTo>
                  <a:pt x="0" y="2230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372089" y="5249370"/>
            <a:ext cx="1763511" cy="2437878"/>
          </a:xfrm>
          <a:custGeom>
            <a:avLst/>
            <a:gdLst/>
            <a:ahLst/>
            <a:cxnLst/>
            <a:rect l="l" t="t" r="r" b="b"/>
            <a:pathLst>
              <a:path w="1763511" h="2437878">
                <a:moveTo>
                  <a:pt x="0" y="0"/>
                </a:moveTo>
                <a:lnTo>
                  <a:pt x="1763511" y="0"/>
                </a:lnTo>
                <a:lnTo>
                  <a:pt x="1763511" y="2437877"/>
                </a:lnTo>
                <a:lnTo>
                  <a:pt x="0" y="2437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2887" y="7301686"/>
            <a:ext cx="6633435" cy="2030730"/>
            <a:chOff x="0" y="0"/>
            <a:chExt cx="1747077" cy="5348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077" cy="534842"/>
            </a:xfrm>
            <a:custGeom>
              <a:avLst/>
              <a:gdLst/>
              <a:ahLst/>
              <a:cxnLst/>
              <a:rect l="l" t="t" r="r" b="b"/>
              <a:pathLst>
                <a:path w="1747077" h="534842">
                  <a:moveTo>
                    <a:pt x="0" y="0"/>
                  </a:moveTo>
                  <a:lnTo>
                    <a:pt x="1747077" y="0"/>
                  </a:lnTo>
                  <a:lnTo>
                    <a:pt x="1747077" y="534842"/>
                  </a:lnTo>
                  <a:lnTo>
                    <a:pt x="0" y="534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EAD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747077" cy="630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 dirty="0" err="1">
                  <a:solidFill>
                    <a:srgbClr val="F4EADB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확장성을</a:t>
              </a:r>
              <a:r>
                <a:rPr lang="en-US" sz="4800" dirty="0">
                  <a:solidFill>
                    <a:srgbClr val="F4EADB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800" dirty="0" err="1">
                  <a:solidFill>
                    <a:srgbClr val="F4EADB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고려한</a:t>
              </a:r>
              <a:r>
                <a:rPr lang="en-US" sz="4800" dirty="0">
                  <a:solidFill>
                    <a:srgbClr val="F4EADB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</a:p>
            <a:p>
              <a:pPr algn="ctr">
                <a:lnSpc>
                  <a:spcPts val="6719"/>
                </a:lnSpc>
              </a:pPr>
              <a:r>
                <a:rPr lang="en-US" sz="4800" dirty="0" err="1">
                  <a:solidFill>
                    <a:srgbClr val="F4EADB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프로그래밍</a:t>
              </a:r>
              <a:r>
                <a:rPr lang="en-US" sz="4800" dirty="0">
                  <a:solidFill>
                    <a:srgbClr val="F4EADB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 </a:t>
              </a:r>
              <a:r>
                <a:rPr lang="en-US" sz="4800" dirty="0" err="1">
                  <a:solidFill>
                    <a:srgbClr val="F4EADB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설계</a:t>
              </a:r>
              <a:endParaRPr lang="en-US" sz="4800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03</a:t>
            </a:r>
          </a:p>
        </p:txBody>
      </p:sp>
      <p:sp>
        <p:nvSpPr>
          <p:cNvPr id="6" name="AutoShape 6"/>
          <p:cNvSpPr/>
          <p:nvPr/>
        </p:nvSpPr>
        <p:spPr>
          <a:xfrm>
            <a:off x="9780663" y="9258300"/>
            <a:ext cx="8507337" cy="0"/>
          </a:xfrm>
          <a:prstGeom prst="line">
            <a:avLst/>
          </a:prstGeom>
          <a:ln w="38100" cap="flat">
            <a:solidFill>
              <a:srgbClr val="F4EA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F4EA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593978" y="658048"/>
            <a:ext cx="2046866" cy="20468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ADB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492340" y="4219596"/>
            <a:ext cx="3521040" cy="352104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1451202" y="5323592"/>
            <a:ext cx="545992" cy="0"/>
          </a:xfrm>
          <a:prstGeom prst="line">
            <a:avLst/>
          </a:prstGeom>
          <a:ln w="38100" cap="flat">
            <a:solidFill>
              <a:srgbClr val="F4EAD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69604" y="1897625"/>
            <a:ext cx="7560001" cy="5043227"/>
          </a:xfrm>
          <a:custGeom>
            <a:avLst/>
            <a:gdLst/>
            <a:ahLst/>
            <a:cxnLst/>
            <a:rect l="l" t="t" r="r" b="b"/>
            <a:pathLst>
              <a:path w="7560001" h="5043227">
                <a:moveTo>
                  <a:pt x="0" y="0"/>
                </a:moveTo>
                <a:lnTo>
                  <a:pt x="7560001" y="0"/>
                </a:lnTo>
                <a:lnTo>
                  <a:pt x="7560001" y="5043227"/>
                </a:lnTo>
                <a:lnTo>
                  <a:pt x="0" y="504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356358" y="1897625"/>
            <a:ext cx="7238990" cy="5043227"/>
          </a:xfrm>
          <a:custGeom>
            <a:avLst/>
            <a:gdLst/>
            <a:ahLst/>
            <a:cxnLst/>
            <a:rect l="l" t="t" r="r" b="b"/>
            <a:pathLst>
              <a:path w="7238990" h="5043227">
                <a:moveTo>
                  <a:pt x="0" y="0"/>
                </a:moveTo>
                <a:lnTo>
                  <a:pt x="7238990" y="0"/>
                </a:lnTo>
                <a:lnTo>
                  <a:pt x="7238990" y="5043227"/>
                </a:lnTo>
                <a:lnTo>
                  <a:pt x="0" y="5043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55" b="-3855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12147" y="658048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F4EADB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프로젝트</a:t>
            </a:r>
            <a:r>
              <a:rPr lang="en-US" sz="7200" i="1" dirty="0">
                <a:solidFill>
                  <a:srgbClr val="F4EADB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F4EADB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목표</a:t>
            </a:r>
            <a:endParaRPr lang="en-US" sz="7200" i="1" dirty="0">
              <a:solidFill>
                <a:srgbClr val="F4EADB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659136" y="7301686"/>
            <a:ext cx="6633435" cy="2030730"/>
            <a:chOff x="0" y="0"/>
            <a:chExt cx="1747077" cy="5348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47077" cy="534842"/>
            </a:xfrm>
            <a:custGeom>
              <a:avLst/>
              <a:gdLst/>
              <a:ahLst/>
              <a:cxnLst/>
              <a:rect l="l" t="t" r="r" b="b"/>
              <a:pathLst>
                <a:path w="1747077" h="534842">
                  <a:moveTo>
                    <a:pt x="0" y="0"/>
                  </a:moveTo>
                  <a:lnTo>
                    <a:pt x="1747077" y="0"/>
                  </a:lnTo>
                  <a:lnTo>
                    <a:pt x="1747077" y="534842"/>
                  </a:lnTo>
                  <a:lnTo>
                    <a:pt x="0" y="534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EAD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747077" cy="630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endParaRPr lang="en-US" altLang="ko-KR" sz="480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endParaRPr>
            </a:p>
            <a:p>
              <a:pPr algn="ctr">
                <a:lnSpc>
                  <a:spcPts val="6719"/>
                </a:lnSpc>
              </a:pPr>
              <a:r>
                <a:rPr lang="ko-KR" altLang="en-US" sz="4800">
                  <a:solidFill>
                    <a:srgbClr val="F4EADB"/>
                  </a:solidFill>
                  <a:latin typeface="함초롬바탕" panose="02030604000101010101" pitchFamily="18" charset="-127"/>
                  <a:ea typeface="Lora"/>
                  <a:cs typeface="함초롬바탕" panose="02030604000101010101" pitchFamily="18" charset="-127"/>
                  <a:sym typeface="Lora"/>
                </a:rPr>
                <a:t>게임 프로토타입 제작</a:t>
              </a:r>
            </a:p>
            <a:p>
              <a:pPr algn="ctr">
                <a:lnSpc>
                  <a:spcPts val="6719"/>
                </a:lnSpc>
              </a:pPr>
              <a:endParaRPr lang="en-US" sz="4800" dirty="0">
                <a:solidFill>
                  <a:srgbClr val="F4EADB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>
                <a:latin typeface="함초롬바탕" panose="020306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함초롬바탕" panose="020306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0921566" y="2267055"/>
            <a:ext cx="6964464" cy="5693449"/>
          </a:xfrm>
          <a:custGeom>
            <a:avLst/>
            <a:gdLst/>
            <a:ahLst/>
            <a:cxnLst/>
            <a:rect l="l" t="t" r="r" b="b"/>
            <a:pathLst>
              <a:path w="6964464" h="5693449">
                <a:moveTo>
                  <a:pt x="0" y="0"/>
                </a:moveTo>
                <a:lnTo>
                  <a:pt x="6964464" y="0"/>
                </a:lnTo>
                <a:lnTo>
                  <a:pt x="6964464" y="5693449"/>
                </a:lnTo>
                <a:lnTo>
                  <a:pt x="0" y="569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6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35216" y="9103678"/>
            <a:ext cx="661756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6196" y="901452"/>
            <a:ext cx="966370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프로젝트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사용</a:t>
            </a:r>
            <a:r>
              <a:rPr lang="en-US" sz="7200" i="1" dirty="0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 툴 </a:t>
            </a:r>
            <a:r>
              <a:rPr lang="en-US" sz="7200" i="1" dirty="0" err="1">
                <a:solidFill>
                  <a:srgbClr val="271905"/>
                </a:solidFill>
                <a:latin typeface="함초롬바탕" panose="02030604000101010101" pitchFamily="18" charset="-127"/>
                <a:ea typeface="Lora Italics"/>
                <a:cs typeface="함초롬바탕" panose="02030604000101010101" pitchFamily="18" charset="-127"/>
                <a:sym typeface="Lora Italics"/>
              </a:rPr>
              <a:t>소개</a:t>
            </a:r>
            <a:endParaRPr lang="en-US" sz="7200" i="1" dirty="0">
              <a:solidFill>
                <a:srgbClr val="271905"/>
              </a:solidFill>
              <a:latin typeface="함초롬바탕" panose="02030604000101010101" pitchFamily="18" charset="-127"/>
              <a:ea typeface="Lora Italics"/>
              <a:cs typeface="함초롬바탕" panose="02030604000101010101" pitchFamily="18" charset="-127"/>
              <a:sym typeface="Lora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6196" y="2418298"/>
            <a:ext cx="4300835" cy="169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프로그램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명칭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Unreal Engine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5216" y="2418298"/>
            <a:ext cx="2165784" cy="1695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버전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5.2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6196" y="4761575"/>
            <a:ext cx="2864804" cy="1695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사용처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게임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엔진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1411" y="6575694"/>
            <a:ext cx="9875204" cy="2551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선택한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기준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게임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3D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프로젝트에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적합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엔진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숙련도와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엔진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보편성</a:t>
            </a: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 </a:t>
            </a:r>
            <a:r>
              <a:rPr lang="en-US" sz="4957" dirty="0" err="1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고려</a:t>
            </a:r>
            <a:endParaRPr lang="en-US" sz="4957" dirty="0">
              <a:solidFill>
                <a:srgbClr val="000000"/>
              </a:solidFill>
              <a:latin typeface="함초롬바탕" panose="02030604000101010101" pitchFamily="18" charset="-127"/>
              <a:ea typeface="210 오늘은"/>
              <a:cs typeface="Lora Bold"/>
              <a:sym typeface="Lor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35216" y="4761575"/>
            <a:ext cx="2007729" cy="1695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언어</a:t>
            </a:r>
            <a:r>
              <a:rPr lang="en-US" sz="4800" dirty="0">
                <a:solidFill>
                  <a:srgbClr val="000000"/>
                </a:solidFill>
                <a:latin typeface="함초롬바탕" panose="02030604000101010101" pitchFamily="18" charset="-127"/>
                <a:ea typeface="Lora"/>
                <a:cs typeface="함초롬바탕" panose="02030604000101010101" pitchFamily="18" charset="-127"/>
                <a:sym typeface="Lora"/>
              </a:rPr>
              <a:t> :</a:t>
            </a:r>
          </a:p>
          <a:p>
            <a:pPr algn="l">
              <a:lnSpc>
                <a:spcPts val="6940"/>
              </a:lnSpc>
              <a:spcBef>
                <a:spcPct val="0"/>
              </a:spcBef>
            </a:pPr>
            <a:r>
              <a:rPr lang="en-US" sz="4957" dirty="0">
                <a:solidFill>
                  <a:srgbClr val="000000"/>
                </a:solidFill>
                <a:latin typeface="함초롬바탕" panose="02030604000101010101" pitchFamily="18" charset="-127"/>
                <a:ea typeface="210 오늘은"/>
                <a:cs typeface="Lora Bold"/>
                <a:sym typeface="Lora Bold"/>
              </a:rPr>
              <a:t>C++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388</Words>
  <Application>Microsoft Office PowerPoint</Application>
  <PresentationFormat>사용자 지정</PresentationFormat>
  <Paragraphs>136</Paragraphs>
  <Slides>22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</vt:lpstr>
      <vt:lpstr>함초롬바탕</vt:lpstr>
      <vt:lpstr>휴먼아미체</vt:lpstr>
      <vt:lpstr>Brush Script MT</vt:lpstr>
      <vt:lpstr>Office Theme</vt:lpstr>
      <vt:lpstr>Microsoft Excel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Minimalist Digital Marketing Presentation</dc:title>
  <dc:creator>BlueSnack</dc:creator>
  <cp:lastModifiedBy>라르푸르덕 라르푸르덕</cp:lastModifiedBy>
  <cp:revision>14</cp:revision>
  <dcterms:created xsi:type="dcterms:W3CDTF">2006-08-16T00:00:00Z</dcterms:created>
  <dcterms:modified xsi:type="dcterms:W3CDTF">2024-11-04T13:49:41Z</dcterms:modified>
  <dc:identifier>DAGVfV6zmCI</dc:identifier>
</cp:coreProperties>
</file>